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Telegraf" charset="1" panose="00000500000000000000"/>
      <p:regular r:id="rId14"/>
    </p:embeddedFont>
    <p:embeddedFont>
      <p:font typeface="Telegraf Bold" charset="1" panose="00000800000000000000"/>
      <p:regular r:id="rId15"/>
    </p:embeddedFont>
    <p:embeddedFont>
      <p:font typeface="Telegraf Medium" charset="1" panose="000006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https://www.ibm.com/mx-es/think/topics/artificial-intelligence"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0365" y="4099506"/>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6" id="6"/>
          <p:cNvGrpSpPr/>
          <p:nvPr/>
        </p:nvGrpSpPr>
        <p:grpSpPr>
          <a:xfrm rot="0">
            <a:off x="15764186" y="303275"/>
            <a:ext cx="1495114" cy="461858"/>
            <a:chOff x="0" y="0"/>
            <a:chExt cx="393775" cy="121642"/>
          </a:xfrm>
        </p:grpSpPr>
        <p:sp>
          <p:nvSpPr>
            <p:cNvPr name="Freeform 7" id="7"/>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8" id="8"/>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4689803" y="303275"/>
            <a:ext cx="981255" cy="461858"/>
            <a:chOff x="0" y="0"/>
            <a:chExt cx="258438" cy="121642"/>
          </a:xfrm>
        </p:grpSpPr>
        <p:sp>
          <p:nvSpPr>
            <p:cNvPr name="Freeform 10" id="10"/>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1" id="11"/>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4480560" y="5527548"/>
            <a:ext cx="9326880" cy="3730752"/>
            <a:chOff x="0" y="0"/>
            <a:chExt cx="6350000" cy="2540000"/>
          </a:xfrm>
        </p:grpSpPr>
        <p:sp>
          <p:nvSpPr>
            <p:cNvPr name="Freeform 13" id="13"/>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6"/>
              <a:stretch>
                <a:fillRect l="0" t="-24020" r="0" b="-16604"/>
              </a:stretch>
            </a:blipFill>
          </p:spPr>
        </p:sp>
      </p:grpSp>
      <p:grpSp>
        <p:nvGrpSpPr>
          <p:cNvPr name="Group 14" id="14"/>
          <p:cNvGrpSpPr/>
          <p:nvPr/>
        </p:nvGrpSpPr>
        <p:grpSpPr>
          <a:xfrm rot="0">
            <a:off x="3992403" y="5039391"/>
            <a:ext cx="976314" cy="97631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14957631" y="4765745"/>
            <a:ext cx="501983" cy="5019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13669126" y="7762204"/>
            <a:ext cx="276628" cy="27662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3" id="23"/>
          <p:cNvGrpSpPr/>
          <p:nvPr/>
        </p:nvGrpSpPr>
        <p:grpSpPr>
          <a:xfrm rot="0">
            <a:off x="1637143" y="7054878"/>
            <a:ext cx="276628" cy="27662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6" id="26"/>
          <p:cNvGrpSpPr/>
          <p:nvPr/>
        </p:nvGrpSpPr>
        <p:grpSpPr>
          <a:xfrm rot="0">
            <a:off x="8707723" y="9186180"/>
            <a:ext cx="872554" cy="72120"/>
            <a:chOff x="0" y="0"/>
            <a:chExt cx="229809" cy="18995"/>
          </a:xfrm>
        </p:grpSpPr>
        <p:sp>
          <p:nvSpPr>
            <p:cNvPr name="Freeform 27" id="27"/>
            <p:cNvSpPr/>
            <p:nvPr/>
          </p:nvSpPr>
          <p:spPr>
            <a:xfrm flipH="false" flipV="false" rot="0">
              <a:off x="0" y="0"/>
              <a:ext cx="229809" cy="18995"/>
            </a:xfrm>
            <a:custGeom>
              <a:avLst/>
              <a:gdLst/>
              <a:ahLst/>
              <a:cxnLst/>
              <a:rect r="r" b="b" t="t" l="l"/>
              <a:pathLst>
                <a:path h="18995" w="229809">
                  <a:moveTo>
                    <a:pt x="0" y="0"/>
                  </a:moveTo>
                  <a:lnTo>
                    <a:pt x="229809" y="0"/>
                  </a:lnTo>
                  <a:lnTo>
                    <a:pt x="229809" y="18995"/>
                  </a:lnTo>
                  <a:lnTo>
                    <a:pt x="0" y="18995"/>
                  </a:lnTo>
                  <a:close/>
                </a:path>
              </a:pathLst>
            </a:custGeom>
            <a:solidFill>
              <a:srgbClr val="002EFF"/>
            </a:solidFill>
          </p:spPr>
        </p:sp>
        <p:sp>
          <p:nvSpPr>
            <p:cNvPr name="TextBox 28" id="28"/>
            <p:cNvSpPr txBox="true"/>
            <p:nvPr/>
          </p:nvSpPr>
          <p:spPr>
            <a:xfrm>
              <a:off x="0" y="-57150"/>
              <a:ext cx="229809" cy="76145"/>
            </a:xfrm>
            <a:prstGeom prst="rect">
              <a:avLst/>
            </a:prstGeom>
          </p:spPr>
          <p:txBody>
            <a:bodyPr anchor="ctr" rtlCol="false" tIns="50800" lIns="50800" bIns="50800" rIns="50800"/>
            <a:lstStyle/>
            <a:p>
              <a:pPr algn="ctr">
                <a:lnSpc>
                  <a:spcPts val="1960"/>
                </a:lnSpc>
              </a:pPr>
            </a:p>
          </p:txBody>
        </p:sp>
      </p:grpSp>
      <p:sp>
        <p:nvSpPr>
          <p:cNvPr name="TextBox 29" id="29"/>
          <p:cNvSpPr txBox="true"/>
          <p:nvPr/>
        </p:nvSpPr>
        <p:spPr>
          <a:xfrm rot="0">
            <a:off x="1300360" y="647700"/>
            <a:ext cx="15687280" cy="4645688"/>
          </a:xfrm>
          <a:prstGeom prst="rect">
            <a:avLst/>
          </a:prstGeom>
        </p:spPr>
        <p:txBody>
          <a:bodyPr anchor="t" rtlCol="false" tIns="0" lIns="0" bIns="0" rIns="0">
            <a:spAutoFit/>
          </a:bodyPr>
          <a:lstStyle/>
          <a:p>
            <a:pPr algn="ctr">
              <a:lnSpc>
                <a:spcPts val="18102"/>
              </a:lnSpc>
              <a:spcBef>
                <a:spcPct val="0"/>
              </a:spcBef>
            </a:pPr>
            <a:r>
              <a:rPr lang="en-US" sz="12930" spc="-879">
                <a:solidFill>
                  <a:srgbClr val="FFFFFF"/>
                </a:solidFill>
                <a:latin typeface="Telegraf"/>
                <a:ea typeface="Telegraf"/>
                <a:cs typeface="Telegraf"/>
                <a:sym typeface="Telegraf"/>
              </a:rPr>
              <a:t>Quantum Maching learning</a:t>
            </a:r>
          </a:p>
        </p:txBody>
      </p:sp>
      <p:sp>
        <p:nvSpPr>
          <p:cNvPr name="TextBox 30" id="30"/>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31" id="31"/>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32" id="32"/>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sp>
        <p:nvSpPr>
          <p:cNvPr name="TextBox 33" id="33"/>
          <p:cNvSpPr txBox="true"/>
          <p:nvPr/>
        </p:nvSpPr>
        <p:spPr>
          <a:xfrm rot="0">
            <a:off x="719763" y="7636306"/>
            <a:ext cx="2294142" cy="547159"/>
          </a:xfrm>
          <a:prstGeom prst="rect">
            <a:avLst/>
          </a:prstGeom>
        </p:spPr>
        <p:txBody>
          <a:bodyPr anchor="t" rtlCol="false" tIns="0" lIns="0" bIns="0" rIns="0">
            <a:spAutoFit/>
          </a:bodyPr>
          <a:lstStyle/>
          <a:p>
            <a:pPr algn="l">
              <a:lnSpc>
                <a:spcPts val="2129"/>
              </a:lnSpc>
            </a:pPr>
            <a:r>
              <a:rPr lang="en-US" sz="1521" spc="-45">
                <a:solidFill>
                  <a:srgbClr val="FFFFFF"/>
                </a:solidFill>
                <a:latin typeface="Telegraf"/>
                <a:ea typeface="Telegraf"/>
                <a:cs typeface="Telegraf"/>
                <a:sym typeface="Telegraf"/>
              </a:rPr>
              <a:t>Juan David Álvarez</a:t>
            </a:r>
          </a:p>
          <a:p>
            <a:pPr algn="l">
              <a:lnSpc>
                <a:spcPts val="2129"/>
              </a:lnSpc>
              <a:spcBef>
                <a:spcPct val="0"/>
              </a:spcBef>
            </a:pPr>
            <a:r>
              <a:rPr lang="en-US" sz="1521" spc="-45">
                <a:solidFill>
                  <a:srgbClr val="FFFFFF"/>
                </a:solidFill>
                <a:latin typeface="Telegraf"/>
                <a:ea typeface="Telegraf"/>
                <a:cs typeface="Telegraf"/>
                <a:sym typeface="Telegraf"/>
              </a:rPr>
              <a:t>Juan Steban Burbano</a:t>
            </a:r>
          </a:p>
        </p:txBody>
      </p:sp>
      <p:sp>
        <p:nvSpPr>
          <p:cNvPr name="TextBox 34" id="34"/>
          <p:cNvSpPr txBox="true"/>
          <p:nvPr/>
        </p:nvSpPr>
        <p:spPr>
          <a:xfrm rot="0">
            <a:off x="15691233" y="8989060"/>
            <a:ext cx="1568067" cy="269240"/>
          </a:xfrm>
          <a:prstGeom prst="rect">
            <a:avLst/>
          </a:prstGeom>
        </p:spPr>
        <p:txBody>
          <a:bodyPr anchor="t" rtlCol="false" tIns="0" lIns="0" bIns="0" rIns="0">
            <a:spAutoFit/>
          </a:bodyPr>
          <a:lstStyle/>
          <a:p>
            <a:pPr algn="r">
              <a:lnSpc>
                <a:spcPts val="1960"/>
              </a:lnSpc>
              <a:spcBef>
                <a:spcPct val="0"/>
              </a:spcBef>
            </a:pPr>
            <a:r>
              <a:rPr lang="en-US" sz="1400" spc="-42">
                <a:solidFill>
                  <a:srgbClr val="FFFFFF"/>
                </a:solidFill>
                <a:latin typeface="Telegraf"/>
                <a:ea typeface="Telegraf"/>
                <a:cs typeface="Telegraf"/>
                <a:sym typeface="Telegraf"/>
              </a:rPr>
              <a:t>27 March,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289504"/>
            <a:ext cx="7273318" cy="3148508"/>
          </a:xfrm>
          <a:prstGeom prst="rect">
            <a:avLst/>
          </a:prstGeom>
        </p:spPr>
        <p:txBody>
          <a:bodyPr anchor="t" rtlCol="false" tIns="0" lIns="0" bIns="0" rIns="0">
            <a:spAutoFit/>
          </a:bodyPr>
          <a:lstStyle/>
          <a:p>
            <a:pPr algn="l">
              <a:lnSpc>
                <a:spcPts val="7777"/>
              </a:lnSpc>
            </a:pPr>
            <a:r>
              <a:rPr lang="en-US" sz="9044" spc="-614">
                <a:solidFill>
                  <a:srgbClr val="FFFFFF"/>
                </a:solidFill>
                <a:latin typeface="Telegraf"/>
                <a:ea typeface="Telegraf"/>
                <a:cs typeface="Telegraf"/>
                <a:sym typeface="Telegraf"/>
              </a:rPr>
              <a:t>Introduction to Quantum Computing</a:t>
            </a:r>
          </a:p>
        </p:txBody>
      </p:sp>
      <p:sp>
        <p:nvSpPr>
          <p:cNvPr name="Freeform 4" id="4"/>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00365" y="4099506"/>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072889" y="2393551"/>
            <a:ext cx="7186411" cy="6864749"/>
            <a:chOff x="0" y="0"/>
            <a:chExt cx="1113363" cy="1063529"/>
          </a:xfrm>
        </p:grpSpPr>
        <p:sp>
          <p:nvSpPr>
            <p:cNvPr name="Freeform 7" id="7"/>
            <p:cNvSpPr/>
            <p:nvPr/>
          </p:nvSpPr>
          <p:spPr>
            <a:xfrm flipH="false" flipV="false" rot="0">
              <a:off x="0" y="0"/>
              <a:ext cx="1113363" cy="1063529"/>
            </a:xfrm>
            <a:custGeom>
              <a:avLst/>
              <a:gdLst/>
              <a:ahLst/>
              <a:cxnLst/>
              <a:rect r="r" b="b" t="t" l="l"/>
              <a:pathLst>
                <a:path h="1063529" w="1113363">
                  <a:moveTo>
                    <a:pt x="53865" y="0"/>
                  </a:moveTo>
                  <a:lnTo>
                    <a:pt x="1059498" y="0"/>
                  </a:lnTo>
                  <a:cubicBezTo>
                    <a:pt x="1073784" y="0"/>
                    <a:pt x="1087485" y="5675"/>
                    <a:pt x="1097586" y="15777"/>
                  </a:cubicBezTo>
                  <a:cubicBezTo>
                    <a:pt x="1107688" y="25878"/>
                    <a:pt x="1113363" y="39579"/>
                    <a:pt x="1113363" y="53865"/>
                  </a:cubicBezTo>
                  <a:lnTo>
                    <a:pt x="1113363" y="1009664"/>
                  </a:lnTo>
                  <a:cubicBezTo>
                    <a:pt x="1113363" y="1023950"/>
                    <a:pt x="1107688" y="1037651"/>
                    <a:pt x="1097586" y="1047753"/>
                  </a:cubicBezTo>
                  <a:cubicBezTo>
                    <a:pt x="1087485" y="1057854"/>
                    <a:pt x="1073784" y="1063529"/>
                    <a:pt x="1059498" y="1063529"/>
                  </a:cubicBezTo>
                  <a:lnTo>
                    <a:pt x="53865" y="1063529"/>
                  </a:lnTo>
                  <a:cubicBezTo>
                    <a:pt x="24116" y="1063529"/>
                    <a:pt x="0" y="1039413"/>
                    <a:pt x="0" y="1009664"/>
                  </a:cubicBezTo>
                  <a:lnTo>
                    <a:pt x="0" y="53865"/>
                  </a:lnTo>
                  <a:cubicBezTo>
                    <a:pt x="0" y="39579"/>
                    <a:pt x="5675" y="25878"/>
                    <a:pt x="15777" y="15777"/>
                  </a:cubicBezTo>
                  <a:cubicBezTo>
                    <a:pt x="25878" y="5675"/>
                    <a:pt x="39579" y="0"/>
                    <a:pt x="53865" y="0"/>
                  </a:cubicBezTo>
                  <a:close/>
                </a:path>
              </a:pathLst>
            </a:custGeom>
            <a:blipFill>
              <a:blip r:embed="rId6"/>
              <a:stretch>
                <a:fillRect l="-34910" t="0" r="-34910" b="0"/>
              </a:stretch>
            </a:blipFill>
          </p:spPr>
        </p:sp>
      </p:grpSp>
      <p:sp>
        <p:nvSpPr>
          <p:cNvPr name="AutoShape 8" id="8"/>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9" id="9"/>
          <p:cNvGrpSpPr/>
          <p:nvPr/>
        </p:nvGrpSpPr>
        <p:grpSpPr>
          <a:xfrm rot="0">
            <a:off x="15764186" y="303275"/>
            <a:ext cx="1495114" cy="461858"/>
            <a:chOff x="0" y="0"/>
            <a:chExt cx="393775" cy="121642"/>
          </a:xfrm>
        </p:grpSpPr>
        <p:sp>
          <p:nvSpPr>
            <p:cNvPr name="Freeform 10" id="10"/>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11" id="11"/>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14689803" y="303275"/>
            <a:ext cx="981255" cy="461858"/>
            <a:chOff x="0" y="0"/>
            <a:chExt cx="258438" cy="121642"/>
          </a:xfrm>
        </p:grpSpPr>
        <p:sp>
          <p:nvSpPr>
            <p:cNvPr name="Freeform 13" id="13"/>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4" id="14"/>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9282314" y="2068439"/>
            <a:ext cx="1473687" cy="147368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17008308" y="5438012"/>
            <a:ext cx="501983" cy="5019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9005686" y="7131748"/>
            <a:ext cx="276628" cy="27662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4" id="24"/>
          <p:cNvGrpSpPr/>
          <p:nvPr/>
        </p:nvGrpSpPr>
        <p:grpSpPr>
          <a:xfrm rot="0">
            <a:off x="276628" y="5161384"/>
            <a:ext cx="276628" cy="27662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7" id="27"/>
          <p:cNvGrpSpPr/>
          <p:nvPr/>
        </p:nvGrpSpPr>
        <p:grpSpPr>
          <a:xfrm rot="0">
            <a:off x="13229817" y="2393551"/>
            <a:ext cx="872554" cy="72120"/>
            <a:chOff x="0" y="0"/>
            <a:chExt cx="229809" cy="18995"/>
          </a:xfrm>
        </p:grpSpPr>
        <p:sp>
          <p:nvSpPr>
            <p:cNvPr name="Freeform 28" id="28"/>
            <p:cNvSpPr/>
            <p:nvPr/>
          </p:nvSpPr>
          <p:spPr>
            <a:xfrm flipH="false" flipV="false" rot="0">
              <a:off x="0" y="0"/>
              <a:ext cx="229809" cy="18995"/>
            </a:xfrm>
            <a:custGeom>
              <a:avLst/>
              <a:gdLst/>
              <a:ahLst/>
              <a:cxnLst/>
              <a:rect r="r" b="b" t="t" l="l"/>
              <a:pathLst>
                <a:path h="18995" w="229809">
                  <a:moveTo>
                    <a:pt x="0" y="0"/>
                  </a:moveTo>
                  <a:lnTo>
                    <a:pt x="229809" y="0"/>
                  </a:lnTo>
                  <a:lnTo>
                    <a:pt x="229809" y="18995"/>
                  </a:lnTo>
                  <a:lnTo>
                    <a:pt x="0" y="18995"/>
                  </a:lnTo>
                  <a:close/>
                </a:path>
              </a:pathLst>
            </a:custGeom>
            <a:solidFill>
              <a:srgbClr val="002EFF"/>
            </a:solidFill>
          </p:spPr>
        </p:sp>
        <p:sp>
          <p:nvSpPr>
            <p:cNvPr name="TextBox 29" id="29"/>
            <p:cNvSpPr txBox="true"/>
            <p:nvPr/>
          </p:nvSpPr>
          <p:spPr>
            <a:xfrm>
              <a:off x="0" y="-57150"/>
              <a:ext cx="229809" cy="76145"/>
            </a:xfrm>
            <a:prstGeom prst="rect">
              <a:avLst/>
            </a:prstGeom>
          </p:spPr>
          <p:txBody>
            <a:bodyPr anchor="ctr" rtlCol="false" tIns="50800" lIns="50800" bIns="50800" rIns="50800"/>
            <a:lstStyle/>
            <a:p>
              <a:pPr algn="ctr">
                <a:lnSpc>
                  <a:spcPts val="1960"/>
                </a:lnSpc>
              </a:pPr>
            </a:p>
          </p:txBody>
        </p:sp>
      </p:grpSp>
      <p:sp>
        <p:nvSpPr>
          <p:cNvPr name="TextBox 30" id="30"/>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31" id="31"/>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32" id="32"/>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sp>
        <p:nvSpPr>
          <p:cNvPr name="TextBox 33" id="33"/>
          <p:cNvSpPr txBox="true"/>
          <p:nvPr/>
        </p:nvSpPr>
        <p:spPr>
          <a:xfrm rot="0">
            <a:off x="1572020" y="6145963"/>
            <a:ext cx="6055319" cy="3132879"/>
          </a:xfrm>
          <a:prstGeom prst="rect">
            <a:avLst/>
          </a:prstGeom>
        </p:spPr>
        <p:txBody>
          <a:bodyPr anchor="t" rtlCol="false" tIns="0" lIns="0" bIns="0" rIns="0">
            <a:spAutoFit/>
          </a:bodyPr>
          <a:lstStyle/>
          <a:p>
            <a:pPr algn="l">
              <a:lnSpc>
                <a:spcPts val="3088"/>
              </a:lnSpc>
              <a:spcBef>
                <a:spcPct val="0"/>
              </a:spcBef>
            </a:pPr>
            <a:r>
              <a:rPr lang="en-US" sz="2206" spc="-66">
                <a:solidFill>
                  <a:srgbClr val="FFFFFF"/>
                </a:solidFill>
                <a:latin typeface="Telegraf"/>
                <a:ea typeface="Telegraf"/>
                <a:cs typeface="Telegraf"/>
                <a:sym typeface="Telegraf"/>
              </a:rPr>
              <a:t>El Quantum Machine Learning es un área que combina la computación cuántica con el aprendizaje automático. Su objetivo es aprovechar los principios de la mecánica cuántica para mejorar la capacidad de los algoritmos de machine learning en tareas como clasificación, regresión, optimización y análisis de datos. </a:t>
            </a:r>
          </a:p>
        </p:txBody>
      </p:sp>
      <p:grpSp>
        <p:nvGrpSpPr>
          <p:cNvPr name="Group 34" id="34"/>
          <p:cNvGrpSpPr/>
          <p:nvPr/>
        </p:nvGrpSpPr>
        <p:grpSpPr>
          <a:xfrm rot="0">
            <a:off x="0" y="9211458"/>
            <a:ext cx="276628" cy="27662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67147" y="3131808"/>
            <a:ext cx="7003911" cy="7003911"/>
          </a:xfrm>
          <a:custGeom>
            <a:avLst/>
            <a:gdLst/>
            <a:ahLst/>
            <a:cxnLst/>
            <a:rect r="r" b="b" t="t" l="l"/>
            <a:pathLst>
              <a:path h="7003911" w="7003911">
                <a:moveTo>
                  <a:pt x="0" y="0"/>
                </a:moveTo>
                <a:lnTo>
                  <a:pt x="7003911" y="0"/>
                </a:lnTo>
                <a:lnTo>
                  <a:pt x="7003911" y="7003911"/>
                </a:lnTo>
                <a:lnTo>
                  <a:pt x="0" y="7003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593675" y="3014701"/>
            <a:ext cx="7003911" cy="7003911"/>
          </a:xfrm>
          <a:custGeom>
            <a:avLst/>
            <a:gdLst/>
            <a:ahLst/>
            <a:cxnLst/>
            <a:rect r="r" b="b" t="t" l="l"/>
            <a:pathLst>
              <a:path h="7003911" w="7003911">
                <a:moveTo>
                  <a:pt x="0" y="0"/>
                </a:moveTo>
                <a:lnTo>
                  <a:pt x="7003910" y="0"/>
                </a:lnTo>
                <a:lnTo>
                  <a:pt x="7003910" y="7003910"/>
                </a:lnTo>
                <a:lnTo>
                  <a:pt x="0" y="7003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667017" y="5753953"/>
            <a:ext cx="7053247" cy="1373394"/>
            <a:chOff x="0" y="0"/>
            <a:chExt cx="1857645" cy="361717"/>
          </a:xfrm>
        </p:grpSpPr>
        <p:sp>
          <p:nvSpPr>
            <p:cNvPr name="Freeform 7" id="7"/>
            <p:cNvSpPr/>
            <p:nvPr/>
          </p:nvSpPr>
          <p:spPr>
            <a:xfrm flipH="false" flipV="false" rot="0">
              <a:off x="0" y="0"/>
              <a:ext cx="1857645" cy="361717"/>
            </a:xfrm>
            <a:custGeom>
              <a:avLst/>
              <a:gdLst/>
              <a:ahLst/>
              <a:cxnLst/>
              <a:rect r="r" b="b" t="t" l="l"/>
              <a:pathLst>
                <a:path h="361717" w="1857645">
                  <a:moveTo>
                    <a:pt x="27441" y="0"/>
                  </a:moveTo>
                  <a:lnTo>
                    <a:pt x="1830204" y="0"/>
                  </a:lnTo>
                  <a:cubicBezTo>
                    <a:pt x="1845359" y="0"/>
                    <a:pt x="1857645" y="12286"/>
                    <a:pt x="1857645" y="27441"/>
                  </a:cubicBezTo>
                  <a:lnTo>
                    <a:pt x="1857645" y="334276"/>
                  </a:lnTo>
                  <a:cubicBezTo>
                    <a:pt x="1857645" y="341554"/>
                    <a:pt x="1854754" y="348533"/>
                    <a:pt x="1849608" y="353680"/>
                  </a:cubicBezTo>
                  <a:cubicBezTo>
                    <a:pt x="1844462" y="358826"/>
                    <a:pt x="1837482" y="361717"/>
                    <a:pt x="1830204" y="361717"/>
                  </a:cubicBezTo>
                  <a:lnTo>
                    <a:pt x="27441" y="361717"/>
                  </a:lnTo>
                  <a:cubicBezTo>
                    <a:pt x="12286" y="361717"/>
                    <a:pt x="0" y="349431"/>
                    <a:pt x="0" y="334276"/>
                  </a:cubicBezTo>
                  <a:lnTo>
                    <a:pt x="0" y="27441"/>
                  </a:lnTo>
                  <a:cubicBezTo>
                    <a:pt x="0" y="12286"/>
                    <a:pt x="12286" y="0"/>
                    <a:pt x="27441" y="0"/>
                  </a:cubicBezTo>
                  <a:close/>
                </a:path>
              </a:pathLst>
            </a:custGeom>
            <a:solidFill>
              <a:srgbClr val="141414"/>
            </a:solidFill>
            <a:ln w="9525" cap="rnd">
              <a:solidFill>
                <a:srgbClr val="525252"/>
              </a:solidFill>
              <a:prstDash val="solid"/>
              <a:round/>
            </a:ln>
          </p:spPr>
        </p:sp>
        <p:sp>
          <p:nvSpPr>
            <p:cNvPr name="TextBox 8" id="8"/>
            <p:cNvSpPr txBox="true"/>
            <p:nvPr/>
          </p:nvSpPr>
          <p:spPr>
            <a:xfrm>
              <a:off x="0" y="-57150"/>
              <a:ext cx="1857645" cy="418867"/>
            </a:xfrm>
            <a:prstGeom prst="rect">
              <a:avLst/>
            </a:prstGeom>
          </p:spPr>
          <p:txBody>
            <a:bodyPr anchor="ctr" rtlCol="false" tIns="50800" lIns="50800" bIns="50800" rIns="50800"/>
            <a:lstStyle/>
            <a:p>
              <a:pPr algn="ctr">
                <a:lnSpc>
                  <a:spcPts val="1960"/>
                </a:lnSpc>
              </a:pPr>
            </a:p>
          </p:txBody>
        </p:sp>
      </p:grpSp>
      <p:sp>
        <p:nvSpPr>
          <p:cNvPr name="AutoShape 9" id="9"/>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10" id="10"/>
          <p:cNvGrpSpPr/>
          <p:nvPr/>
        </p:nvGrpSpPr>
        <p:grpSpPr>
          <a:xfrm rot="0">
            <a:off x="15764186" y="303275"/>
            <a:ext cx="1495114" cy="461858"/>
            <a:chOff x="0" y="0"/>
            <a:chExt cx="393775" cy="121642"/>
          </a:xfrm>
        </p:grpSpPr>
        <p:sp>
          <p:nvSpPr>
            <p:cNvPr name="Freeform 11" id="11"/>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12" id="12"/>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14689803" y="303275"/>
            <a:ext cx="981255" cy="461858"/>
            <a:chOff x="0" y="0"/>
            <a:chExt cx="258438" cy="121642"/>
          </a:xfrm>
        </p:grpSpPr>
        <p:sp>
          <p:nvSpPr>
            <p:cNvPr name="Freeform 14" id="14"/>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5" id="15"/>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7251371" y="7869778"/>
            <a:ext cx="7243450" cy="1751597"/>
            <a:chOff x="0" y="0"/>
            <a:chExt cx="1907740" cy="461326"/>
          </a:xfrm>
        </p:grpSpPr>
        <p:sp>
          <p:nvSpPr>
            <p:cNvPr name="Freeform 17" id="17"/>
            <p:cNvSpPr/>
            <p:nvPr/>
          </p:nvSpPr>
          <p:spPr>
            <a:xfrm flipH="false" flipV="false" rot="0">
              <a:off x="0" y="0"/>
              <a:ext cx="1907740" cy="461326"/>
            </a:xfrm>
            <a:custGeom>
              <a:avLst/>
              <a:gdLst/>
              <a:ahLst/>
              <a:cxnLst/>
              <a:rect r="r" b="b" t="t" l="l"/>
              <a:pathLst>
                <a:path h="461326" w="1907740">
                  <a:moveTo>
                    <a:pt x="26720" y="0"/>
                  </a:moveTo>
                  <a:lnTo>
                    <a:pt x="1881019" y="0"/>
                  </a:lnTo>
                  <a:cubicBezTo>
                    <a:pt x="1888106" y="0"/>
                    <a:pt x="1894903" y="2815"/>
                    <a:pt x="1899913" y="7826"/>
                  </a:cubicBezTo>
                  <a:cubicBezTo>
                    <a:pt x="1904925" y="12837"/>
                    <a:pt x="1907740" y="19634"/>
                    <a:pt x="1907740" y="26720"/>
                  </a:cubicBezTo>
                  <a:lnTo>
                    <a:pt x="1907740" y="434605"/>
                  </a:lnTo>
                  <a:cubicBezTo>
                    <a:pt x="1907740" y="441692"/>
                    <a:pt x="1904925" y="448489"/>
                    <a:pt x="1899913" y="453500"/>
                  </a:cubicBezTo>
                  <a:cubicBezTo>
                    <a:pt x="1894903" y="458511"/>
                    <a:pt x="1888106" y="461326"/>
                    <a:pt x="1881019" y="461326"/>
                  </a:cubicBezTo>
                  <a:lnTo>
                    <a:pt x="26720" y="461326"/>
                  </a:lnTo>
                  <a:cubicBezTo>
                    <a:pt x="19634" y="461326"/>
                    <a:pt x="12837" y="458511"/>
                    <a:pt x="7826" y="453500"/>
                  </a:cubicBezTo>
                  <a:cubicBezTo>
                    <a:pt x="2815" y="448489"/>
                    <a:pt x="0" y="441692"/>
                    <a:pt x="0" y="434605"/>
                  </a:cubicBezTo>
                  <a:lnTo>
                    <a:pt x="0" y="26720"/>
                  </a:lnTo>
                  <a:cubicBezTo>
                    <a:pt x="0" y="19634"/>
                    <a:pt x="2815" y="12837"/>
                    <a:pt x="7826" y="7826"/>
                  </a:cubicBezTo>
                  <a:cubicBezTo>
                    <a:pt x="12837" y="2815"/>
                    <a:pt x="19634" y="0"/>
                    <a:pt x="26720" y="0"/>
                  </a:cubicBezTo>
                  <a:close/>
                </a:path>
              </a:pathLst>
            </a:custGeom>
            <a:solidFill>
              <a:srgbClr val="002EFF"/>
            </a:solidFill>
            <a:ln w="9525" cap="rnd">
              <a:solidFill>
                <a:srgbClr val="525252"/>
              </a:solidFill>
              <a:prstDash val="solid"/>
              <a:round/>
            </a:ln>
          </p:spPr>
        </p:sp>
        <p:sp>
          <p:nvSpPr>
            <p:cNvPr name="TextBox 18" id="18"/>
            <p:cNvSpPr txBox="true"/>
            <p:nvPr/>
          </p:nvSpPr>
          <p:spPr>
            <a:xfrm>
              <a:off x="0" y="-57150"/>
              <a:ext cx="1907740" cy="518476"/>
            </a:xfrm>
            <a:prstGeom prst="rect">
              <a:avLst/>
            </a:prstGeom>
          </p:spPr>
          <p:txBody>
            <a:bodyPr anchor="ctr" rtlCol="false" tIns="50800" lIns="50800" bIns="50800" rIns="50800"/>
            <a:lstStyle/>
            <a:p>
              <a:pPr algn="ctr">
                <a:lnSpc>
                  <a:spcPts val="1960"/>
                </a:lnSpc>
              </a:pPr>
            </a:p>
          </p:txBody>
        </p:sp>
      </p:grpSp>
      <p:grpSp>
        <p:nvGrpSpPr>
          <p:cNvPr name="Group 19" id="19"/>
          <p:cNvGrpSpPr/>
          <p:nvPr/>
        </p:nvGrpSpPr>
        <p:grpSpPr>
          <a:xfrm rot="0">
            <a:off x="5815142" y="3691338"/>
            <a:ext cx="1330214" cy="133021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2" id="22"/>
          <p:cNvGrpSpPr/>
          <p:nvPr/>
        </p:nvGrpSpPr>
        <p:grpSpPr>
          <a:xfrm rot="0">
            <a:off x="1028700" y="2181461"/>
            <a:ext cx="5451549" cy="7076839"/>
            <a:chOff x="0" y="0"/>
            <a:chExt cx="844588" cy="1096387"/>
          </a:xfrm>
        </p:grpSpPr>
        <p:sp>
          <p:nvSpPr>
            <p:cNvPr name="Freeform 23" id="23"/>
            <p:cNvSpPr/>
            <p:nvPr/>
          </p:nvSpPr>
          <p:spPr>
            <a:xfrm flipH="false" flipV="false" rot="0">
              <a:off x="0" y="0"/>
              <a:ext cx="844588" cy="1096388"/>
            </a:xfrm>
            <a:custGeom>
              <a:avLst/>
              <a:gdLst/>
              <a:ahLst/>
              <a:cxnLst/>
              <a:rect r="r" b="b" t="t" l="l"/>
              <a:pathLst>
                <a:path h="1096388" w="844588">
                  <a:moveTo>
                    <a:pt x="71007" y="0"/>
                  </a:moveTo>
                  <a:lnTo>
                    <a:pt x="773581" y="0"/>
                  </a:lnTo>
                  <a:cubicBezTo>
                    <a:pt x="792413" y="0"/>
                    <a:pt x="810474" y="7481"/>
                    <a:pt x="823790" y="20797"/>
                  </a:cubicBezTo>
                  <a:cubicBezTo>
                    <a:pt x="837107" y="34114"/>
                    <a:pt x="844588" y="52174"/>
                    <a:pt x="844588" y="71007"/>
                  </a:cubicBezTo>
                  <a:lnTo>
                    <a:pt x="844588" y="1025381"/>
                  </a:lnTo>
                  <a:cubicBezTo>
                    <a:pt x="844588" y="1064597"/>
                    <a:pt x="812797" y="1096388"/>
                    <a:pt x="773581" y="1096388"/>
                  </a:cubicBezTo>
                  <a:lnTo>
                    <a:pt x="71007" y="1096388"/>
                  </a:lnTo>
                  <a:cubicBezTo>
                    <a:pt x="52174" y="1096388"/>
                    <a:pt x="34114" y="1088906"/>
                    <a:pt x="20797" y="1075590"/>
                  </a:cubicBezTo>
                  <a:cubicBezTo>
                    <a:pt x="7481" y="1062274"/>
                    <a:pt x="0" y="1044213"/>
                    <a:pt x="0" y="1025381"/>
                  </a:cubicBezTo>
                  <a:lnTo>
                    <a:pt x="0" y="71007"/>
                  </a:lnTo>
                  <a:cubicBezTo>
                    <a:pt x="0" y="31791"/>
                    <a:pt x="31791" y="0"/>
                    <a:pt x="71007" y="0"/>
                  </a:cubicBezTo>
                  <a:close/>
                </a:path>
              </a:pathLst>
            </a:custGeom>
            <a:blipFill>
              <a:blip r:embed="rId6"/>
              <a:stretch>
                <a:fillRect l="-60951" t="0" r="-60951" b="0"/>
              </a:stretch>
            </a:blipFill>
          </p:spPr>
        </p:sp>
      </p:grpSp>
      <p:grpSp>
        <p:nvGrpSpPr>
          <p:cNvPr name="Group 24" id="24"/>
          <p:cNvGrpSpPr/>
          <p:nvPr/>
        </p:nvGrpSpPr>
        <p:grpSpPr>
          <a:xfrm rot="0">
            <a:off x="16757317" y="4728992"/>
            <a:ext cx="501983" cy="50198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7" id="27"/>
          <p:cNvGrpSpPr/>
          <p:nvPr/>
        </p:nvGrpSpPr>
        <p:grpSpPr>
          <a:xfrm rot="0">
            <a:off x="5538514" y="7506703"/>
            <a:ext cx="276628" cy="27662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0" id="30"/>
          <p:cNvGrpSpPr/>
          <p:nvPr/>
        </p:nvGrpSpPr>
        <p:grpSpPr>
          <a:xfrm rot="0">
            <a:off x="12066146" y="7127347"/>
            <a:ext cx="276628" cy="27662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3" id="33"/>
          <p:cNvGrpSpPr/>
          <p:nvPr/>
        </p:nvGrpSpPr>
        <p:grpSpPr>
          <a:xfrm rot="0">
            <a:off x="3318197" y="2181461"/>
            <a:ext cx="872554" cy="72120"/>
            <a:chOff x="0" y="0"/>
            <a:chExt cx="229809" cy="18995"/>
          </a:xfrm>
        </p:grpSpPr>
        <p:sp>
          <p:nvSpPr>
            <p:cNvPr name="Freeform 34" id="34"/>
            <p:cNvSpPr/>
            <p:nvPr/>
          </p:nvSpPr>
          <p:spPr>
            <a:xfrm flipH="false" flipV="false" rot="0">
              <a:off x="0" y="0"/>
              <a:ext cx="229809" cy="18995"/>
            </a:xfrm>
            <a:custGeom>
              <a:avLst/>
              <a:gdLst/>
              <a:ahLst/>
              <a:cxnLst/>
              <a:rect r="r" b="b" t="t" l="l"/>
              <a:pathLst>
                <a:path h="18995" w="229809">
                  <a:moveTo>
                    <a:pt x="0" y="0"/>
                  </a:moveTo>
                  <a:lnTo>
                    <a:pt x="229809" y="0"/>
                  </a:lnTo>
                  <a:lnTo>
                    <a:pt x="229809" y="18995"/>
                  </a:lnTo>
                  <a:lnTo>
                    <a:pt x="0" y="18995"/>
                  </a:lnTo>
                  <a:close/>
                </a:path>
              </a:pathLst>
            </a:custGeom>
            <a:solidFill>
              <a:srgbClr val="002EFF"/>
            </a:solidFill>
          </p:spPr>
        </p:sp>
        <p:sp>
          <p:nvSpPr>
            <p:cNvPr name="TextBox 35" id="35"/>
            <p:cNvSpPr txBox="true"/>
            <p:nvPr/>
          </p:nvSpPr>
          <p:spPr>
            <a:xfrm>
              <a:off x="0" y="-57150"/>
              <a:ext cx="229809" cy="76145"/>
            </a:xfrm>
            <a:prstGeom prst="rect">
              <a:avLst/>
            </a:prstGeom>
          </p:spPr>
          <p:txBody>
            <a:bodyPr anchor="ctr" rtlCol="false" tIns="50800" lIns="50800" bIns="50800" rIns="50800"/>
            <a:lstStyle/>
            <a:p>
              <a:pPr algn="ctr">
                <a:lnSpc>
                  <a:spcPts val="1960"/>
                </a:lnSpc>
              </a:pPr>
            </a:p>
          </p:txBody>
        </p:sp>
      </p:grpSp>
      <p:sp>
        <p:nvSpPr>
          <p:cNvPr name="TextBox 36" id="36"/>
          <p:cNvSpPr txBox="true"/>
          <p:nvPr/>
        </p:nvSpPr>
        <p:spPr>
          <a:xfrm rot="0">
            <a:off x="7251371" y="2021388"/>
            <a:ext cx="9731301" cy="993313"/>
          </a:xfrm>
          <a:prstGeom prst="rect">
            <a:avLst/>
          </a:prstGeom>
        </p:spPr>
        <p:txBody>
          <a:bodyPr anchor="t" rtlCol="false" tIns="0" lIns="0" bIns="0" rIns="0">
            <a:spAutoFit/>
          </a:bodyPr>
          <a:lstStyle/>
          <a:p>
            <a:pPr algn="l">
              <a:lnSpc>
                <a:spcPts val="6581"/>
              </a:lnSpc>
            </a:pPr>
            <a:r>
              <a:rPr lang="en-US" sz="7652" spc="-520">
                <a:solidFill>
                  <a:srgbClr val="FFFFFF"/>
                </a:solidFill>
                <a:latin typeface="Telegraf"/>
                <a:ea typeface="Telegraf"/>
                <a:cs typeface="Telegraf"/>
                <a:sym typeface="Telegraf"/>
              </a:rPr>
              <a:t>EJEMPLO COTIDEANO</a:t>
            </a:r>
          </a:p>
        </p:txBody>
      </p:sp>
      <p:sp>
        <p:nvSpPr>
          <p:cNvPr name="TextBox 37" id="37"/>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38" id="38"/>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39" id="39"/>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sp>
        <p:nvSpPr>
          <p:cNvPr name="TextBox 40" id="40"/>
          <p:cNvSpPr txBox="true"/>
          <p:nvPr/>
        </p:nvSpPr>
        <p:spPr>
          <a:xfrm rot="0">
            <a:off x="7338810" y="3272492"/>
            <a:ext cx="9731301" cy="418846"/>
          </a:xfrm>
          <a:prstGeom prst="rect">
            <a:avLst/>
          </a:prstGeom>
        </p:spPr>
        <p:txBody>
          <a:bodyPr anchor="t" rtlCol="false" tIns="0" lIns="0" bIns="0" rIns="0">
            <a:spAutoFit/>
          </a:bodyPr>
          <a:lstStyle/>
          <a:p>
            <a:pPr algn="l">
              <a:lnSpc>
                <a:spcPts val="2911"/>
              </a:lnSpc>
            </a:pPr>
            <a:r>
              <a:rPr lang="en-US" sz="2799" spc="-83" b="true">
                <a:solidFill>
                  <a:srgbClr val="FFFFFF"/>
                </a:solidFill>
                <a:latin typeface="Telegraf Bold"/>
                <a:ea typeface="Telegraf Bold"/>
                <a:cs typeface="Telegraf Bold"/>
                <a:sym typeface="Telegraf Bold"/>
              </a:rPr>
              <a:t>Aplicación: Rutas de movilidad</a:t>
            </a:r>
          </a:p>
        </p:txBody>
      </p:sp>
      <p:sp>
        <p:nvSpPr>
          <p:cNvPr name="TextBox 41" id="41"/>
          <p:cNvSpPr txBox="true"/>
          <p:nvPr/>
        </p:nvSpPr>
        <p:spPr>
          <a:xfrm rot="0">
            <a:off x="7402186" y="3911015"/>
            <a:ext cx="7287617" cy="1351687"/>
          </a:xfrm>
          <a:prstGeom prst="rect">
            <a:avLst/>
          </a:prstGeom>
        </p:spPr>
        <p:txBody>
          <a:bodyPr anchor="t" rtlCol="false" tIns="0" lIns="0" bIns="0" rIns="0">
            <a:spAutoFit/>
          </a:bodyPr>
          <a:lstStyle/>
          <a:p>
            <a:pPr algn="l">
              <a:lnSpc>
                <a:spcPts val="2672"/>
              </a:lnSpc>
              <a:spcBef>
                <a:spcPct val="0"/>
              </a:spcBef>
            </a:pPr>
            <a:r>
              <a:rPr lang="en-US" sz="1908" spc="-57">
                <a:solidFill>
                  <a:srgbClr val="FFFFFF"/>
                </a:solidFill>
                <a:latin typeface="Telegraf"/>
                <a:ea typeface="Telegraf"/>
                <a:cs typeface="Telegraf"/>
                <a:sym typeface="Telegraf"/>
              </a:rPr>
              <a:t>Hoy en día (clásico): Aplicaciones como Google Maps o Waze usan algoritmos de machine learning para calcular la mejor ruta entre dos puntos, considerando tráfico, accidentes, semáforos y miles de variables.</a:t>
            </a:r>
          </a:p>
        </p:txBody>
      </p:sp>
      <p:sp>
        <p:nvSpPr>
          <p:cNvPr name="TextBox 42" id="42"/>
          <p:cNvSpPr txBox="true"/>
          <p:nvPr/>
        </p:nvSpPr>
        <p:spPr>
          <a:xfrm rot="0">
            <a:off x="7607955" y="7856710"/>
            <a:ext cx="6585685" cy="1685290"/>
          </a:xfrm>
          <a:prstGeom prst="rect">
            <a:avLst/>
          </a:prstGeom>
        </p:spPr>
        <p:txBody>
          <a:bodyPr anchor="t" rtlCol="false" tIns="0" lIns="0" bIns="0" rIns="0">
            <a:spAutoFit/>
          </a:bodyPr>
          <a:lstStyle/>
          <a:p>
            <a:pPr algn="l">
              <a:lnSpc>
                <a:spcPts val="2659"/>
              </a:lnSpc>
              <a:spcBef>
                <a:spcPct val="0"/>
              </a:spcBef>
            </a:pPr>
            <a:r>
              <a:rPr lang="en-US" sz="1899" spc="-56">
                <a:solidFill>
                  <a:srgbClr val="FFFFFF"/>
                </a:solidFill>
                <a:latin typeface="Telegraf"/>
                <a:ea typeface="Telegraf"/>
                <a:cs typeface="Telegraf"/>
                <a:sym typeface="Telegraf"/>
              </a:rPr>
              <a:t>Con QML (cuántico): </a:t>
            </a:r>
            <a:r>
              <a:rPr lang="en-US" sz="1899" spc="-56">
                <a:solidFill>
                  <a:srgbClr val="FFFFFF"/>
                </a:solidFill>
                <a:latin typeface="Telegraf"/>
                <a:ea typeface="Telegraf"/>
                <a:cs typeface="Telegraf"/>
                <a:sym typeface="Telegraf"/>
              </a:rPr>
              <a:t>Gracias a la superposición y el entrelazamiento, un sistema cuántico podría evaluar millones de rutas en paralelo, encontrando el camino más óptimo en cuestión de segundos, incluso cuando hay muchos cambios repentinos en el tráfico.</a:t>
            </a:r>
          </a:p>
        </p:txBody>
      </p:sp>
      <p:sp>
        <p:nvSpPr>
          <p:cNvPr name="TextBox 43" id="43"/>
          <p:cNvSpPr txBox="true"/>
          <p:nvPr/>
        </p:nvSpPr>
        <p:spPr>
          <a:xfrm rot="0">
            <a:off x="10765349" y="5874597"/>
            <a:ext cx="6856581" cy="1055906"/>
          </a:xfrm>
          <a:prstGeom prst="rect">
            <a:avLst/>
          </a:prstGeom>
        </p:spPr>
        <p:txBody>
          <a:bodyPr anchor="t" rtlCol="false" tIns="0" lIns="0" bIns="0" rIns="0">
            <a:spAutoFit/>
          </a:bodyPr>
          <a:lstStyle/>
          <a:p>
            <a:pPr algn="l">
              <a:lnSpc>
                <a:spcPts val="2700"/>
              </a:lnSpc>
              <a:spcBef>
                <a:spcPct val="0"/>
              </a:spcBef>
            </a:pPr>
            <a:r>
              <a:rPr lang="en-US" sz="1928" spc="-57">
                <a:solidFill>
                  <a:srgbClr val="FFFFFF"/>
                </a:solidFill>
                <a:latin typeface="Telegraf"/>
                <a:ea typeface="Telegraf"/>
                <a:cs typeface="Telegraf"/>
                <a:sym typeface="Telegraf"/>
              </a:rPr>
              <a:t>El problema es que, en una gran ciudad, las combinaciones posibles de rutas son gigantescas, y los algoritmos clásicos tienen que aproximar la mejor solución.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91737" y="-3390653"/>
            <a:ext cx="8848230" cy="8848230"/>
          </a:xfrm>
          <a:custGeom>
            <a:avLst/>
            <a:gdLst/>
            <a:ahLst/>
            <a:cxnLst/>
            <a:rect r="r" b="b" t="t" l="l"/>
            <a:pathLst>
              <a:path h="8848230" w="8848230">
                <a:moveTo>
                  <a:pt x="0" y="0"/>
                </a:moveTo>
                <a:lnTo>
                  <a:pt x="8848230" y="0"/>
                </a:lnTo>
                <a:lnTo>
                  <a:pt x="8848230" y="8848231"/>
                </a:lnTo>
                <a:lnTo>
                  <a:pt x="0" y="88482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991737" y="5997007"/>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7" id="7"/>
          <p:cNvGrpSpPr/>
          <p:nvPr/>
        </p:nvGrpSpPr>
        <p:grpSpPr>
          <a:xfrm rot="0">
            <a:off x="15764186" y="303275"/>
            <a:ext cx="1495114" cy="461858"/>
            <a:chOff x="0" y="0"/>
            <a:chExt cx="393775" cy="121642"/>
          </a:xfrm>
        </p:grpSpPr>
        <p:sp>
          <p:nvSpPr>
            <p:cNvPr name="Freeform 8" id="8"/>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9" id="9"/>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14689803" y="303275"/>
            <a:ext cx="981255" cy="461858"/>
            <a:chOff x="0" y="0"/>
            <a:chExt cx="258438" cy="121642"/>
          </a:xfrm>
        </p:grpSpPr>
        <p:sp>
          <p:nvSpPr>
            <p:cNvPr name="Freeform 11" id="11"/>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2" id="12"/>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sp>
        <p:nvSpPr>
          <p:cNvPr name="TextBox 13" id="13"/>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14" id="14"/>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15" id="15"/>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grpSp>
        <p:nvGrpSpPr>
          <p:cNvPr name="Group 16" id="16"/>
          <p:cNvGrpSpPr/>
          <p:nvPr/>
        </p:nvGrpSpPr>
        <p:grpSpPr>
          <a:xfrm rot="0">
            <a:off x="13182698" y="2897072"/>
            <a:ext cx="4976721" cy="3099935"/>
            <a:chOff x="0" y="0"/>
            <a:chExt cx="1310741" cy="816444"/>
          </a:xfrm>
        </p:grpSpPr>
        <p:sp>
          <p:nvSpPr>
            <p:cNvPr name="Freeform 17" id="17"/>
            <p:cNvSpPr/>
            <p:nvPr/>
          </p:nvSpPr>
          <p:spPr>
            <a:xfrm flipH="false" flipV="false" rot="0">
              <a:off x="0" y="0"/>
              <a:ext cx="1310741" cy="816444"/>
            </a:xfrm>
            <a:custGeom>
              <a:avLst/>
              <a:gdLst/>
              <a:ahLst/>
              <a:cxnLst/>
              <a:rect r="r" b="b" t="t" l="l"/>
              <a:pathLst>
                <a:path h="816444" w="1310741">
                  <a:moveTo>
                    <a:pt x="38891" y="0"/>
                  </a:moveTo>
                  <a:lnTo>
                    <a:pt x="1271851" y="0"/>
                  </a:lnTo>
                  <a:cubicBezTo>
                    <a:pt x="1293329" y="0"/>
                    <a:pt x="1310741" y="17412"/>
                    <a:pt x="1310741" y="38891"/>
                  </a:cubicBezTo>
                  <a:lnTo>
                    <a:pt x="1310741" y="777553"/>
                  </a:lnTo>
                  <a:cubicBezTo>
                    <a:pt x="1310741" y="787868"/>
                    <a:pt x="1306644" y="797760"/>
                    <a:pt x="1299351" y="805053"/>
                  </a:cubicBezTo>
                  <a:cubicBezTo>
                    <a:pt x="1292057" y="812346"/>
                    <a:pt x="1282165" y="816444"/>
                    <a:pt x="1271851" y="816444"/>
                  </a:cubicBezTo>
                  <a:lnTo>
                    <a:pt x="38891" y="816444"/>
                  </a:lnTo>
                  <a:cubicBezTo>
                    <a:pt x="28576" y="816444"/>
                    <a:pt x="18684" y="812346"/>
                    <a:pt x="11391" y="805053"/>
                  </a:cubicBezTo>
                  <a:cubicBezTo>
                    <a:pt x="4097" y="797760"/>
                    <a:pt x="0" y="787868"/>
                    <a:pt x="0" y="777553"/>
                  </a:cubicBezTo>
                  <a:lnTo>
                    <a:pt x="0" y="38891"/>
                  </a:lnTo>
                  <a:cubicBezTo>
                    <a:pt x="0" y="28576"/>
                    <a:pt x="4097" y="18684"/>
                    <a:pt x="11391" y="11391"/>
                  </a:cubicBezTo>
                  <a:cubicBezTo>
                    <a:pt x="18684" y="4097"/>
                    <a:pt x="28576" y="0"/>
                    <a:pt x="38891" y="0"/>
                  </a:cubicBezTo>
                  <a:close/>
                </a:path>
              </a:pathLst>
            </a:custGeom>
            <a:solidFill>
              <a:srgbClr val="141414"/>
            </a:solidFill>
            <a:ln w="9525" cap="rnd">
              <a:solidFill>
                <a:srgbClr val="525252"/>
              </a:solidFill>
              <a:prstDash val="solid"/>
              <a:round/>
            </a:ln>
          </p:spPr>
        </p:sp>
        <p:sp>
          <p:nvSpPr>
            <p:cNvPr name="TextBox 18" id="18"/>
            <p:cNvSpPr txBox="true"/>
            <p:nvPr/>
          </p:nvSpPr>
          <p:spPr>
            <a:xfrm>
              <a:off x="0" y="-57150"/>
              <a:ext cx="1310741" cy="873594"/>
            </a:xfrm>
            <a:prstGeom prst="rect">
              <a:avLst/>
            </a:prstGeom>
          </p:spPr>
          <p:txBody>
            <a:bodyPr anchor="ctr" rtlCol="false" tIns="50800" lIns="50800" bIns="50800" rIns="50800"/>
            <a:lstStyle/>
            <a:p>
              <a:pPr algn="ctr">
                <a:lnSpc>
                  <a:spcPts val="1960"/>
                </a:lnSpc>
              </a:pPr>
            </a:p>
          </p:txBody>
        </p:sp>
      </p:grpSp>
      <p:grpSp>
        <p:nvGrpSpPr>
          <p:cNvPr name="Group 19" id="19"/>
          <p:cNvGrpSpPr/>
          <p:nvPr/>
        </p:nvGrpSpPr>
        <p:grpSpPr>
          <a:xfrm rot="0">
            <a:off x="10772845" y="6263707"/>
            <a:ext cx="4976721" cy="3099935"/>
            <a:chOff x="0" y="0"/>
            <a:chExt cx="1310741" cy="816444"/>
          </a:xfrm>
        </p:grpSpPr>
        <p:sp>
          <p:nvSpPr>
            <p:cNvPr name="Freeform 20" id="20"/>
            <p:cNvSpPr/>
            <p:nvPr/>
          </p:nvSpPr>
          <p:spPr>
            <a:xfrm flipH="false" flipV="false" rot="0">
              <a:off x="0" y="0"/>
              <a:ext cx="1310741" cy="816444"/>
            </a:xfrm>
            <a:custGeom>
              <a:avLst/>
              <a:gdLst/>
              <a:ahLst/>
              <a:cxnLst/>
              <a:rect r="r" b="b" t="t" l="l"/>
              <a:pathLst>
                <a:path h="816444" w="1310741">
                  <a:moveTo>
                    <a:pt x="38891" y="0"/>
                  </a:moveTo>
                  <a:lnTo>
                    <a:pt x="1271851" y="0"/>
                  </a:lnTo>
                  <a:cubicBezTo>
                    <a:pt x="1293329" y="0"/>
                    <a:pt x="1310741" y="17412"/>
                    <a:pt x="1310741" y="38891"/>
                  </a:cubicBezTo>
                  <a:lnTo>
                    <a:pt x="1310741" y="777553"/>
                  </a:lnTo>
                  <a:cubicBezTo>
                    <a:pt x="1310741" y="787868"/>
                    <a:pt x="1306644" y="797760"/>
                    <a:pt x="1299351" y="805053"/>
                  </a:cubicBezTo>
                  <a:cubicBezTo>
                    <a:pt x="1292057" y="812346"/>
                    <a:pt x="1282165" y="816444"/>
                    <a:pt x="1271851" y="816444"/>
                  </a:cubicBezTo>
                  <a:lnTo>
                    <a:pt x="38891" y="816444"/>
                  </a:lnTo>
                  <a:cubicBezTo>
                    <a:pt x="28576" y="816444"/>
                    <a:pt x="18684" y="812346"/>
                    <a:pt x="11391" y="805053"/>
                  </a:cubicBezTo>
                  <a:cubicBezTo>
                    <a:pt x="4097" y="797760"/>
                    <a:pt x="0" y="787868"/>
                    <a:pt x="0" y="777553"/>
                  </a:cubicBezTo>
                  <a:lnTo>
                    <a:pt x="0" y="38891"/>
                  </a:lnTo>
                  <a:cubicBezTo>
                    <a:pt x="0" y="28576"/>
                    <a:pt x="4097" y="18684"/>
                    <a:pt x="11391" y="11391"/>
                  </a:cubicBezTo>
                  <a:cubicBezTo>
                    <a:pt x="18684" y="4097"/>
                    <a:pt x="28576" y="0"/>
                    <a:pt x="38891" y="0"/>
                  </a:cubicBezTo>
                  <a:close/>
                </a:path>
              </a:pathLst>
            </a:custGeom>
            <a:solidFill>
              <a:srgbClr val="141414"/>
            </a:solidFill>
            <a:ln w="9525" cap="rnd">
              <a:solidFill>
                <a:srgbClr val="525252"/>
              </a:solidFill>
              <a:prstDash val="solid"/>
              <a:round/>
            </a:ln>
          </p:spPr>
        </p:sp>
        <p:sp>
          <p:nvSpPr>
            <p:cNvPr name="TextBox 21" id="21"/>
            <p:cNvSpPr txBox="true"/>
            <p:nvPr/>
          </p:nvSpPr>
          <p:spPr>
            <a:xfrm>
              <a:off x="0" y="-57150"/>
              <a:ext cx="1310741" cy="873594"/>
            </a:xfrm>
            <a:prstGeom prst="rect">
              <a:avLst/>
            </a:prstGeom>
          </p:spPr>
          <p:txBody>
            <a:bodyPr anchor="ctr" rtlCol="false" tIns="50800" lIns="50800" bIns="50800" rIns="50800"/>
            <a:lstStyle/>
            <a:p>
              <a:pPr algn="ctr">
                <a:lnSpc>
                  <a:spcPts val="1960"/>
                </a:lnSpc>
              </a:pPr>
            </a:p>
          </p:txBody>
        </p:sp>
      </p:grpSp>
      <p:grpSp>
        <p:nvGrpSpPr>
          <p:cNvPr name="Group 22" id="22"/>
          <p:cNvGrpSpPr/>
          <p:nvPr/>
        </p:nvGrpSpPr>
        <p:grpSpPr>
          <a:xfrm rot="0">
            <a:off x="7924248" y="2897072"/>
            <a:ext cx="4976721" cy="3099935"/>
            <a:chOff x="0" y="0"/>
            <a:chExt cx="1310741" cy="816444"/>
          </a:xfrm>
        </p:grpSpPr>
        <p:sp>
          <p:nvSpPr>
            <p:cNvPr name="Freeform 23" id="23"/>
            <p:cNvSpPr/>
            <p:nvPr/>
          </p:nvSpPr>
          <p:spPr>
            <a:xfrm flipH="false" flipV="false" rot="0">
              <a:off x="0" y="0"/>
              <a:ext cx="1310741" cy="816444"/>
            </a:xfrm>
            <a:custGeom>
              <a:avLst/>
              <a:gdLst/>
              <a:ahLst/>
              <a:cxnLst/>
              <a:rect r="r" b="b" t="t" l="l"/>
              <a:pathLst>
                <a:path h="816444" w="1310741">
                  <a:moveTo>
                    <a:pt x="38891" y="0"/>
                  </a:moveTo>
                  <a:lnTo>
                    <a:pt x="1271851" y="0"/>
                  </a:lnTo>
                  <a:cubicBezTo>
                    <a:pt x="1293329" y="0"/>
                    <a:pt x="1310741" y="17412"/>
                    <a:pt x="1310741" y="38891"/>
                  </a:cubicBezTo>
                  <a:lnTo>
                    <a:pt x="1310741" y="777553"/>
                  </a:lnTo>
                  <a:cubicBezTo>
                    <a:pt x="1310741" y="787868"/>
                    <a:pt x="1306644" y="797760"/>
                    <a:pt x="1299351" y="805053"/>
                  </a:cubicBezTo>
                  <a:cubicBezTo>
                    <a:pt x="1292057" y="812346"/>
                    <a:pt x="1282165" y="816444"/>
                    <a:pt x="1271851" y="816444"/>
                  </a:cubicBezTo>
                  <a:lnTo>
                    <a:pt x="38891" y="816444"/>
                  </a:lnTo>
                  <a:cubicBezTo>
                    <a:pt x="28576" y="816444"/>
                    <a:pt x="18684" y="812346"/>
                    <a:pt x="11391" y="805053"/>
                  </a:cubicBezTo>
                  <a:cubicBezTo>
                    <a:pt x="4097" y="797760"/>
                    <a:pt x="0" y="787868"/>
                    <a:pt x="0" y="777553"/>
                  </a:cubicBezTo>
                  <a:lnTo>
                    <a:pt x="0" y="38891"/>
                  </a:lnTo>
                  <a:cubicBezTo>
                    <a:pt x="0" y="28576"/>
                    <a:pt x="4097" y="18684"/>
                    <a:pt x="11391" y="11391"/>
                  </a:cubicBezTo>
                  <a:cubicBezTo>
                    <a:pt x="18684" y="4097"/>
                    <a:pt x="28576" y="0"/>
                    <a:pt x="38891" y="0"/>
                  </a:cubicBezTo>
                  <a:close/>
                </a:path>
              </a:pathLst>
            </a:custGeom>
            <a:solidFill>
              <a:srgbClr val="141414"/>
            </a:solidFill>
            <a:ln w="9525" cap="rnd">
              <a:solidFill>
                <a:srgbClr val="525252"/>
              </a:solidFill>
              <a:prstDash val="solid"/>
              <a:round/>
            </a:ln>
          </p:spPr>
        </p:sp>
        <p:sp>
          <p:nvSpPr>
            <p:cNvPr name="TextBox 24" id="24"/>
            <p:cNvSpPr txBox="true"/>
            <p:nvPr/>
          </p:nvSpPr>
          <p:spPr>
            <a:xfrm>
              <a:off x="0" y="-57150"/>
              <a:ext cx="1310741" cy="873594"/>
            </a:xfrm>
            <a:prstGeom prst="rect">
              <a:avLst/>
            </a:prstGeom>
          </p:spPr>
          <p:txBody>
            <a:bodyPr anchor="ctr" rtlCol="false" tIns="50800" lIns="50800" bIns="50800" rIns="50800"/>
            <a:lstStyle/>
            <a:p>
              <a:pPr algn="ctr">
                <a:lnSpc>
                  <a:spcPts val="1960"/>
                </a:lnSpc>
              </a:pPr>
            </a:p>
          </p:txBody>
        </p:sp>
      </p:grpSp>
      <p:sp>
        <p:nvSpPr>
          <p:cNvPr name="TextBox 25" id="25"/>
          <p:cNvSpPr txBox="true"/>
          <p:nvPr/>
        </p:nvSpPr>
        <p:spPr>
          <a:xfrm rot="0">
            <a:off x="8418988" y="3223452"/>
            <a:ext cx="3781377" cy="418846"/>
          </a:xfrm>
          <a:prstGeom prst="rect">
            <a:avLst/>
          </a:prstGeom>
        </p:spPr>
        <p:txBody>
          <a:bodyPr anchor="t" rtlCol="false" tIns="0" lIns="0" bIns="0" rIns="0">
            <a:spAutoFit/>
          </a:bodyPr>
          <a:lstStyle/>
          <a:p>
            <a:pPr algn="l">
              <a:lnSpc>
                <a:spcPts val="2911"/>
              </a:lnSpc>
            </a:pPr>
            <a:r>
              <a:rPr lang="en-US" sz="2799" spc="-83">
                <a:solidFill>
                  <a:srgbClr val="FFFFFF"/>
                </a:solidFill>
                <a:latin typeface="Telegraf"/>
                <a:ea typeface="Telegraf"/>
                <a:cs typeface="Telegraf"/>
                <a:sym typeface="Telegraf"/>
              </a:rPr>
              <a:t>Proceso de Decisión </a:t>
            </a:r>
          </a:p>
        </p:txBody>
      </p:sp>
      <p:grpSp>
        <p:nvGrpSpPr>
          <p:cNvPr name="Group 26" id="26"/>
          <p:cNvGrpSpPr/>
          <p:nvPr/>
        </p:nvGrpSpPr>
        <p:grpSpPr>
          <a:xfrm rot="0">
            <a:off x="-317808" y="2663120"/>
            <a:ext cx="1120664" cy="112066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9" id="29"/>
          <p:cNvGrpSpPr/>
          <p:nvPr/>
        </p:nvGrpSpPr>
        <p:grpSpPr>
          <a:xfrm rot="0">
            <a:off x="7132631" y="6970043"/>
            <a:ext cx="501983" cy="50198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2" id="32"/>
          <p:cNvGrpSpPr/>
          <p:nvPr/>
        </p:nvGrpSpPr>
        <p:grpSpPr>
          <a:xfrm rot="0">
            <a:off x="10274294" y="7221035"/>
            <a:ext cx="276628" cy="27662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5" id="35"/>
          <p:cNvGrpSpPr/>
          <p:nvPr/>
        </p:nvGrpSpPr>
        <p:grpSpPr>
          <a:xfrm rot="0">
            <a:off x="16513369" y="1655568"/>
            <a:ext cx="276628" cy="27662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8" id="38"/>
          <p:cNvGrpSpPr/>
          <p:nvPr/>
        </p:nvGrpSpPr>
        <p:grpSpPr>
          <a:xfrm rot="0">
            <a:off x="16793483" y="8804850"/>
            <a:ext cx="276628" cy="276628"/>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41" id="41"/>
          <p:cNvGrpSpPr/>
          <p:nvPr/>
        </p:nvGrpSpPr>
        <p:grpSpPr>
          <a:xfrm rot="0">
            <a:off x="502655" y="7221035"/>
            <a:ext cx="6984499" cy="4074530"/>
            <a:chOff x="0" y="0"/>
            <a:chExt cx="1082082" cy="631251"/>
          </a:xfrm>
        </p:grpSpPr>
        <p:sp>
          <p:nvSpPr>
            <p:cNvPr name="Freeform 42" id="42"/>
            <p:cNvSpPr/>
            <p:nvPr/>
          </p:nvSpPr>
          <p:spPr>
            <a:xfrm flipH="false" flipV="false" rot="0">
              <a:off x="0" y="0"/>
              <a:ext cx="1082082" cy="631251"/>
            </a:xfrm>
            <a:custGeom>
              <a:avLst/>
              <a:gdLst/>
              <a:ahLst/>
              <a:cxnLst/>
              <a:rect r="r" b="b" t="t" l="l"/>
              <a:pathLst>
                <a:path h="631251" w="1082082">
                  <a:moveTo>
                    <a:pt x="55422" y="0"/>
                  </a:moveTo>
                  <a:lnTo>
                    <a:pt x="1026660" y="0"/>
                  </a:lnTo>
                  <a:cubicBezTo>
                    <a:pt x="1041358" y="0"/>
                    <a:pt x="1055455" y="5839"/>
                    <a:pt x="1065849" y="16233"/>
                  </a:cubicBezTo>
                  <a:cubicBezTo>
                    <a:pt x="1076243" y="26626"/>
                    <a:pt x="1082082" y="40723"/>
                    <a:pt x="1082082" y="55422"/>
                  </a:cubicBezTo>
                  <a:lnTo>
                    <a:pt x="1082082" y="575829"/>
                  </a:lnTo>
                  <a:cubicBezTo>
                    <a:pt x="1082082" y="606438"/>
                    <a:pt x="1057268" y="631251"/>
                    <a:pt x="1026660" y="631251"/>
                  </a:cubicBezTo>
                  <a:lnTo>
                    <a:pt x="55422" y="631251"/>
                  </a:lnTo>
                  <a:cubicBezTo>
                    <a:pt x="40723" y="631251"/>
                    <a:pt x="26626" y="625412"/>
                    <a:pt x="16233" y="615019"/>
                  </a:cubicBezTo>
                  <a:cubicBezTo>
                    <a:pt x="5839" y="604625"/>
                    <a:pt x="0" y="590528"/>
                    <a:pt x="0" y="575829"/>
                  </a:cubicBezTo>
                  <a:lnTo>
                    <a:pt x="0" y="55422"/>
                  </a:lnTo>
                  <a:cubicBezTo>
                    <a:pt x="0" y="40723"/>
                    <a:pt x="5839" y="26626"/>
                    <a:pt x="16233" y="16233"/>
                  </a:cubicBezTo>
                  <a:cubicBezTo>
                    <a:pt x="26626" y="5839"/>
                    <a:pt x="40723" y="0"/>
                    <a:pt x="55422" y="0"/>
                  </a:cubicBezTo>
                  <a:close/>
                </a:path>
              </a:pathLst>
            </a:custGeom>
            <a:blipFill>
              <a:blip r:embed="rId6"/>
              <a:stretch>
                <a:fillRect l="0" t="-2983" r="0" b="-2983"/>
              </a:stretch>
            </a:blipFill>
          </p:spPr>
        </p:sp>
      </p:grpSp>
      <p:sp>
        <p:nvSpPr>
          <p:cNvPr name="TextBox 43" id="43"/>
          <p:cNvSpPr txBox="true"/>
          <p:nvPr/>
        </p:nvSpPr>
        <p:spPr>
          <a:xfrm rot="0">
            <a:off x="402209" y="2113171"/>
            <a:ext cx="7522039" cy="1965902"/>
          </a:xfrm>
          <a:prstGeom prst="rect">
            <a:avLst/>
          </a:prstGeom>
        </p:spPr>
        <p:txBody>
          <a:bodyPr anchor="t" rtlCol="false" tIns="0" lIns="0" bIns="0" rIns="0">
            <a:spAutoFit/>
          </a:bodyPr>
          <a:lstStyle/>
          <a:p>
            <a:pPr algn="l">
              <a:lnSpc>
                <a:spcPts val="7093"/>
              </a:lnSpc>
            </a:pPr>
            <a:r>
              <a:rPr lang="en-US" sz="8248" spc="-560">
                <a:solidFill>
                  <a:srgbClr val="FFFFFF"/>
                </a:solidFill>
                <a:latin typeface="Telegraf"/>
                <a:ea typeface="Telegraf"/>
                <a:cs typeface="Telegraf"/>
                <a:sym typeface="Telegraf"/>
              </a:rPr>
              <a:t>Que es el Machine learning</a:t>
            </a:r>
          </a:p>
        </p:txBody>
      </p:sp>
      <p:sp>
        <p:nvSpPr>
          <p:cNvPr name="TextBox 44" id="44"/>
          <p:cNvSpPr txBox="true"/>
          <p:nvPr/>
        </p:nvSpPr>
        <p:spPr>
          <a:xfrm rot="0">
            <a:off x="622130" y="4642748"/>
            <a:ext cx="6745550" cy="1778000"/>
          </a:xfrm>
          <a:prstGeom prst="rect">
            <a:avLst/>
          </a:prstGeom>
        </p:spPr>
        <p:txBody>
          <a:bodyPr anchor="t" rtlCol="false" tIns="0" lIns="0" bIns="0" rIns="0">
            <a:spAutoFit/>
          </a:bodyPr>
          <a:lstStyle/>
          <a:p>
            <a:pPr algn="l">
              <a:lnSpc>
                <a:spcPts val="2799"/>
              </a:lnSpc>
              <a:spcBef>
                <a:spcPct val="0"/>
              </a:spcBef>
            </a:pPr>
            <a:r>
              <a:rPr lang="en-US" sz="1999" spc="-59">
                <a:solidFill>
                  <a:srgbClr val="FFFFFF"/>
                </a:solidFill>
                <a:latin typeface="Telegraf"/>
                <a:ea typeface="Telegraf"/>
                <a:cs typeface="Telegraf"/>
                <a:sym typeface="Telegraf"/>
              </a:rPr>
              <a:t>El machine learning es una rama de la </a:t>
            </a:r>
            <a:r>
              <a:rPr lang="en-US" sz="1999" spc="-59" u="sng">
                <a:solidFill>
                  <a:srgbClr val="FFFFFF"/>
                </a:solidFill>
                <a:latin typeface="Telegraf"/>
                <a:ea typeface="Telegraf"/>
                <a:cs typeface="Telegraf"/>
                <a:sym typeface="Telegraf"/>
                <a:hlinkClick r:id="rId7" tooltip="https://www.ibm.com/mx-es/think/topics/artificial-intelligence"/>
              </a:rPr>
              <a:t>inteligencia artificial (IA)</a:t>
            </a:r>
            <a:r>
              <a:rPr lang="en-US" sz="1999" spc="-59">
                <a:solidFill>
                  <a:srgbClr val="FFFFFF"/>
                </a:solidFill>
                <a:latin typeface="Telegraf"/>
                <a:ea typeface="Telegraf"/>
                <a:cs typeface="Telegraf"/>
                <a:sym typeface="Telegraf"/>
              </a:rPr>
              <a:t> centrada en entrenar a computadoras y máquinas para imitar el modo en que aprenden los humanos, realizar tareas de forma autónoma y mejorar su rendimiento y precisión a través de la experiencia y la exposición a más datos.</a:t>
            </a:r>
          </a:p>
        </p:txBody>
      </p:sp>
      <p:sp>
        <p:nvSpPr>
          <p:cNvPr name="TextBox 45" id="45"/>
          <p:cNvSpPr txBox="true"/>
          <p:nvPr/>
        </p:nvSpPr>
        <p:spPr>
          <a:xfrm rot="0">
            <a:off x="8261194" y="3779466"/>
            <a:ext cx="4302828" cy="1785620"/>
          </a:xfrm>
          <a:prstGeom prst="rect">
            <a:avLst/>
          </a:prstGeom>
        </p:spPr>
        <p:txBody>
          <a:bodyPr anchor="t" rtlCol="false" tIns="0" lIns="0" bIns="0" rIns="0">
            <a:spAutoFit/>
          </a:bodyPr>
          <a:lstStyle/>
          <a:p>
            <a:pPr algn="l">
              <a:lnSpc>
                <a:spcPts val="2379"/>
              </a:lnSpc>
              <a:spcBef>
                <a:spcPct val="0"/>
              </a:spcBef>
            </a:pPr>
            <a:r>
              <a:rPr lang="en-US" sz="1699" spc="-50">
                <a:solidFill>
                  <a:srgbClr val="FFFFFF"/>
                </a:solidFill>
                <a:latin typeface="Telegraf"/>
                <a:ea typeface="Telegraf"/>
                <a:cs typeface="Telegraf"/>
                <a:sym typeface="Telegraf"/>
              </a:rPr>
              <a:t>en general, los algoritmos de machine learning se utilizan para hacer una predicción o clasificación. Con base en algunos datos de entrada, que pueden estar etiquetados o no etiquetados, su algoritmo producirá una estimación sobre un patrón en los datos.</a:t>
            </a:r>
          </a:p>
        </p:txBody>
      </p:sp>
      <p:sp>
        <p:nvSpPr>
          <p:cNvPr name="TextBox 46" id="46"/>
          <p:cNvSpPr txBox="true"/>
          <p:nvPr/>
        </p:nvSpPr>
        <p:spPr>
          <a:xfrm rot="0">
            <a:off x="13614585" y="3779466"/>
            <a:ext cx="3801268" cy="1490345"/>
          </a:xfrm>
          <a:prstGeom prst="rect">
            <a:avLst/>
          </a:prstGeom>
        </p:spPr>
        <p:txBody>
          <a:bodyPr anchor="t" rtlCol="false" tIns="0" lIns="0" bIns="0" rIns="0">
            <a:spAutoFit/>
          </a:bodyPr>
          <a:lstStyle/>
          <a:p>
            <a:pPr algn="l">
              <a:lnSpc>
                <a:spcPts val="2379"/>
              </a:lnSpc>
              <a:spcBef>
                <a:spcPct val="0"/>
              </a:spcBef>
            </a:pPr>
            <a:r>
              <a:rPr lang="en-US" sz="1699" spc="-50">
                <a:solidFill>
                  <a:srgbClr val="FFFFFF"/>
                </a:solidFill>
                <a:latin typeface="Telegraf"/>
                <a:ea typeface="Telegraf"/>
                <a:cs typeface="Telegraf"/>
                <a:sym typeface="Telegraf"/>
              </a:rPr>
              <a:t>una función de error evalúa la predicción del modelo. Si hay ejemplos conocidos, una función de error puede hacer una comparación para evaluar la precisión.</a:t>
            </a:r>
          </a:p>
        </p:txBody>
      </p:sp>
      <p:sp>
        <p:nvSpPr>
          <p:cNvPr name="TextBox 47" id="47"/>
          <p:cNvSpPr txBox="true"/>
          <p:nvPr/>
        </p:nvSpPr>
        <p:spPr>
          <a:xfrm rot="0">
            <a:off x="13614585" y="3171647"/>
            <a:ext cx="3781377" cy="418846"/>
          </a:xfrm>
          <a:prstGeom prst="rect">
            <a:avLst/>
          </a:prstGeom>
        </p:spPr>
        <p:txBody>
          <a:bodyPr anchor="t" rtlCol="false" tIns="0" lIns="0" bIns="0" rIns="0">
            <a:spAutoFit/>
          </a:bodyPr>
          <a:lstStyle/>
          <a:p>
            <a:pPr algn="l">
              <a:lnSpc>
                <a:spcPts val="2911"/>
              </a:lnSpc>
            </a:pPr>
            <a:r>
              <a:rPr lang="en-US" sz="2799" spc="-83">
                <a:solidFill>
                  <a:srgbClr val="FFFFFF"/>
                </a:solidFill>
                <a:latin typeface="Telegraf"/>
                <a:ea typeface="Telegraf"/>
                <a:cs typeface="Telegraf"/>
                <a:sym typeface="Telegraf"/>
              </a:rPr>
              <a:t>Función de Error</a:t>
            </a:r>
          </a:p>
        </p:txBody>
      </p:sp>
      <p:sp>
        <p:nvSpPr>
          <p:cNvPr name="TextBox 48" id="48"/>
          <p:cNvSpPr txBox="true"/>
          <p:nvPr/>
        </p:nvSpPr>
        <p:spPr>
          <a:xfrm rot="0">
            <a:off x="11230924" y="6387532"/>
            <a:ext cx="4060561" cy="418846"/>
          </a:xfrm>
          <a:prstGeom prst="rect">
            <a:avLst/>
          </a:prstGeom>
        </p:spPr>
        <p:txBody>
          <a:bodyPr anchor="t" rtlCol="false" tIns="0" lIns="0" bIns="0" rIns="0">
            <a:spAutoFit/>
          </a:bodyPr>
          <a:lstStyle/>
          <a:p>
            <a:pPr algn="l">
              <a:lnSpc>
                <a:spcPts val="2911"/>
              </a:lnSpc>
            </a:pPr>
            <a:r>
              <a:rPr lang="en-US" sz="2799" spc="-83" b="true">
                <a:solidFill>
                  <a:srgbClr val="FFFFFF"/>
                </a:solidFill>
                <a:latin typeface="Telegraf Medium"/>
                <a:ea typeface="Telegraf Medium"/>
                <a:cs typeface="Telegraf Medium"/>
                <a:sym typeface="Telegraf Medium"/>
              </a:rPr>
              <a:t>Proceso de optimización</a:t>
            </a:r>
          </a:p>
        </p:txBody>
      </p:sp>
      <p:sp>
        <p:nvSpPr>
          <p:cNvPr name="TextBox 49" id="49"/>
          <p:cNvSpPr txBox="true"/>
          <p:nvPr/>
        </p:nvSpPr>
        <p:spPr>
          <a:xfrm rot="0">
            <a:off x="11031283" y="6749228"/>
            <a:ext cx="4302828" cy="2376170"/>
          </a:xfrm>
          <a:prstGeom prst="rect">
            <a:avLst/>
          </a:prstGeom>
        </p:spPr>
        <p:txBody>
          <a:bodyPr anchor="t" rtlCol="false" tIns="0" lIns="0" bIns="0" rIns="0">
            <a:spAutoFit/>
          </a:bodyPr>
          <a:lstStyle/>
          <a:p>
            <a:pPr algn="l">
              <a:lnSpc>
                <a:spcPts val="2379"/>
              </a:lnSpc>
              <a:spcBef>
                <a:spcPct val="0"/>
              </a:spcBef>
            </a:pPr>
            <a:r>
              <a:rPr lang="en-US" sz="1699" spc="-50">
                <a:solidFill>
                  <a:srgbClr val="FFFFFF"/>
                </a:solidFill>
                <a:latin typeface="Telegraf"/>
                <a:ea typeface="Telegraf"/>
                <a:cs typeface="Telegraf"/>
                <a:sym typeface="Telegraf"/>
              </a:rPr>
              <a:t>El entrenamiento de un modelo de machine learning es un proceso de optimización. El modelo compara sus predicciones con los datos reales y, si hay error, ajusta sus pesos internos para reducir esa diferencia. Este ciclo de evaluar y corregir se repite de manera iterativa y autónoma hasta que el modelo alcanza el nivel de precisión definido.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5" id="5"/>
          <p:cNvGrpSpPr/>
          <p:nvPr/>
        </p:nvGrpSpPr>
        <p:grpSpPr>
          <a:xfrm rot="0">
            <a:off x="15764186" y="303275"/>
            <a:ext cx="1495114" cy="461858"/>
            <a:chOff x="0" y="0"/>
            <a:chExt cx="393775" cy="121642"/>
          </a:xfrm>
        </p:grpSpPr>
        <p:sp>
          <p:nvSpPr>
            <p:cNvPr name="Freeform 6" id="6"/>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7" id="7"/>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4689803" y="303275"/>
            <a:ext cx="981255" cy="461858"/>
            <a:chOff x="0" y="0"/>
            <a:chExt cx="258438" cy="121642"/>
          </a:xfrm>
        </p:grpSpPr>
        <p:sp>
          <p:nvSpPr>
            <p:cNvPr name="Freeform 9" id="9"/>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0" id="10"/>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12219310" y="4270105"/>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663758" y="2523037"/>
            <a:ext cx="3801268" cy="3562176"/>
            <a:chOff x="0" y="0"/>
            <a:chExt cx="588916" cy="551874"/>
          </a:xfrm>
        </p:grpSpPr>
        <p:sp>
          <p:nvSpPr>
            <p:cNvPr name="Freeform 13" id="13"/>
            <p:cNvSpPr/>
            <p:nvPr/>
          </p:nvSpPr>
          <p:spPr>
            <a:xfrm flipH="false" flipV="false" rot="0">
              <a:off x="0" y="0"/>
              <a:ext cx="588916" cy="551874"/>
            </a:xfrm>
            <a:custGeom>
              <a:avLst/>
              <a:gdLst/>
              <a:ahLst/>
              <a:cxnLst/>
              <a:rect r="r" b="b" t="t" l="l"/>
              <a:pathLst>
                <a:path h="551874" w="588916">
                  <a:moveTo>
                    <a:pt x="101833" y="0"/>
                  </a:moveTo>
                  <a:lnTo>
                    <a:pt x="487082" y="0"/>
                  </a:lnTo>
                  <a:cubicBezTo>
                    <a:pt x="514090" y="0"/>
                    <a:pt x="539992" y="10729"/>
                    <a:pt x="559090" y="29826"/>
                  </a:cubicBezTo>
                  <a:cubicBezTo>
                    <a:pt x="578187" y="48924"/>
                    <a:pt x="588916" y="74826"/>
                    <a:pt x="588916" y="101833"/>
                  </a:cubicBezTo>
                  <a:lnTo>
                    <a:pt x="588916" y="450041"/>
                  </a:lnTo>
                  <a:cubicBezTo>
                    <a:pt x="588916" y="477049"/>
                    <a:pt x="578187" y="502950"/>
                    <a:pt x="559090" y="522048"/>
                  </a:cubicBezTo>
                  <a:cubicBezTo>
                    <a:pt x="539992" y="541145"/>
                    <a:pt x="514090" y="551874"/>
                    <a:pt x="487082" y="551874"/>
                  </a:cubicBezTo>
                  <a:lnTo>
                    <a:pt x="101833" y="551874"/>
                  </a:lnTo>
                  <a:cubicBezTo>
                    <a:pt x="74826" y="551874"/>
                    <a:pt x="48924" y="541145"/>
                    <a:pt x="29826" y="522048"/>
                  </a:cubicBezTo>
                  <a:cubicBezTo>
                    <a:pt x="10729" y="502950"/>
                    <a:pt x="0" y="477049"/>
                    <a:pt x="0" y="450041"/>
                  </a:cubicBezTo>
                  <a:lnTo>
                    <a:pt x="0" y="101833"/>
                  </a:lnTo>
                  <a:cubicBezTo>
                    <a:pt x="0" y="74826"/>
                    <a:pt x="10729" y="48924"/>
                    <a:pt x="29826" y="29826"/>
                  </a:cubicBezTo>
                  <a:cubicBezTo>
                    <a:pt x="48924" y="10729"/>
                    <a:pt x="74826" y="0"/>
                    <a:pt x="101833" y="0"/>
                  </a:cubicBezTo>
                  <a:close/>
                </a:path>
              </a:pathLst>
            </a:custGeom>
            <a:blipFill>
              <a:blip r:embed="rId6"/>
              <a:stretch>
                <a:fillRect l="-20326" t="0" r="-20326" b="0"/>
              </a:stretch>
            </a:blipFill>
          </p:spPr>
        </p:sp>
      </p:grpSp>
      <p:grpSp>
        <p:nvGrpSpPr>
          <p:cNvPr name="Group 14" id="14"/>
          <p:cNvGrpSpPr/>
          <p:nvPr/>
        </p:nvGrpSpPr>
        <p:grpSpPr>
          <a:xfrm rot="0">
            <a:off x="12542823" y="2246409"/>
            <a:ext cx="276628" cy="27662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17120986" y="9119986"/>
            <a:ext cx="276628" cy="27662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TextBox 20" id="20"/>
          <p:cNvSpPr txBox="true"/>
          <p:nvPr/>
        </p:nvSpPr>
        <p:spPr>
          <a:xfrm rot="0">
            <a:off x="2452498" y="1248750"/>
            <a:ext cx="13044482" cy="1965902"/>
          </a:xfrm>
          <a:prstGeom prst="rect">
            <a:avLst/>
          </a:prstGeom>
        </p:spPr>
        <p:txBody>
          <a:bodyPr anchor="t" rtlCol="false" tIns="0" lIns="0" bIns="0" rIns="0">
            <a:spAutoFit/>
          </a:bodyPr>
          <a:lstStyle/>
          <a:p>
            <a:pPr algn="l">
              <a:lnSpc>
                <a:spcPts val="7093"/>
              </a:lnSpc>
            </a:pPr>
            <a:r>
              <a:rPr lang="en-US" sz="8248" spc="-560">
                <a:solidFill>
                  <a:srgbClr val="FFFFFF"/>
                </a:solidFill>
                <a:latin typeface="Telegraf"/>
                <a:ea typeface="Telegraf"/>
                <a:cs typeface="Telegraf"/>
                <a:sym typeface="Telegraf"/>
              </a:rPr>
              <a:t>Métodos de machine learning</a:t>
            </a:r>
          </a:p>
          <a:p>
            <a:pPr algn="l">
              <a:lnSpc>
                <a:spcPts val="7093"/>
              </a:lnSpc>
            </a:pPr>
          </a:p>
        </p:txBody>
      </p:sp>
      <p:sp>
        <p:nvSpPr>
          <p:cNvPr name="TextBox 21" id="21"/>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22" id="22"/>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23" id="23"/>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grpSp>
        <p:nvGrpSpPr>
          <p:cNvPr name="Group 24" id="24"/>
          <p:cNvGrpSpPr/>
          <p:nvPr/>
        </p:nvGrpSpPr>
        <p:grpSpPr>
          <a:xfrm rot="0">
            <a:off x="6577066" y="2384723"/>
            <a:ext cx="4853717" cy="3582574"/>
            <a:chOff x="0" y="0"/>
            <a:chExt cx="1278345" cy="943559"/>
          </a:xfrm>
        </p:grpSpPr>
        <p:sp>
          <p:nvSpPr>
            <p:cNvPr name="Freeform 25" id="25"/>
            <p:cNvSpPr/>
            <p:nvPr/>
          </p:nvSpPr>
          <p:spPr>
            <a:xfrm flipH="false" flipV="false" rot="0">
              <a:off x="0" y="0"/>
              <a:ext cx="1278345" cy="943559"/>
            </a:xfrm>
            <a:custGeom>
              <a:avLst/>
              <a:gdLst/>
              <a:ahLst/>
              <a:cxnLst/>
              <a:rect r="r" b="b" t="t" l="l"/>
              <a:pathLst>
                <a:path h="943559" w="1278345">
                  <a:moveTo>
                    <a:pt x="39876" y="0"/>
                  </a:moveTo>
                  <a:lnTo>
                    <a:pt x="1238469" y="0"/>
                  </a:lnTo>
                  <a:cubicBezTo>
                    <a:pt x="1260492" y="0"/>
                    <a:pt x="1278345" y="17853"/>
                    <a:pt x="1278345" y="39876"/>
                  </a:cubicBezTo>
                  <a:lnTo>
                    <a:pt x="1278345" y="903682"/>
                  </a:lnTo>
                  <a:cubicBezTo>
                    <a:pt x="1278345" y="925706"/>
                    <a:pt x="1260492" y="943559"/>
                    <a:pt x="1238469" y="943559"/>
                  </a:cubicBezTo>
                  <a:lnTo>
                    <a:pt x="39876" y="943559"/>
                  </a:lnTo>
                  <a:cubicBezTo>
                    <a:pt x="17853" y="943559"/>
                    <a:pt x="0" y="925706"/>
                    <a:pt x="0" y="903682"/>
                  </a:cubicBezTo>
                  <a:lnTo>
                    <a:pt x="0" y="39876"/>
                  </a:lnTo>
                  <a:cubicBezTo>
                    <a:pt x="0" y="17853"/>
                    <a:pt x="17853" y="0"/>
                    <a:pt x="39876" y="0"/>
                  </a:cubicBezTo>
                  <a:close/>
                </a:path>
              </a:pathLst>
            </a:custGeom>
            <a:solidFill>
              <a:srgbClr val="141414"/>
            </a:solidFill>
            <a:ln w="9525" cap="rnd">
              <a:solidFill>
                <a:srgbClr val="525252"/>
              </a:solidFill>
              <a:prstDash val="solid"/>
              <a:round/>
            </a:ln>
          </p:spPr>
        </p:sp>
        <p:sp>
          <p:nvSpPr>
            <p:cNvPr name="TextBox 26" id="26"/>
            <p:cNvSpPr txBox="true"/>
            <p:nvPr/>
          </p:nvSpPr>
          <p:spPr>
            <a:xfrm>
              <a:off x="0" y="-57150"/>
              <a:ext cx="1278345" cy="1000709"/>
            </a:xfrm>
            <a:prstGeom prst="rect">
              <a:avLst/>
            </a:prstGeom>
          </p:spPr>
          <p:txBody>
            <a:bodyPr anchor="ctr" rtlCol="false" tIns="50800" lIns="50800" bIns="50800" rIns="50800"/>
            <a:lstStyle/>
            <a:p>
              <a:pPr algn="ctr">
                <a:lnSpc>
                  <a:spcPts val="1960"/>
                </a:lnSpc>
              </a:pPr>
            </a:p>
          </p:txBody>
        </p:sp>
      </p:grpSp>
      <p:grpSp>
        <p:nvGrpSpPr>
          <p:cNvPr name="Group 27" id="27"/>
          <p:cNvGrpSpPr/>
          <p:nvPr/>
        </p:nvGrpSpPr>
        <p:grpSpPr>
          <a:xfrm rot="0">
            <a:off x="7074105" y="6151720"/>
            <a:ext cx="3801268" cy="3955507"/>
            <a:chOff x="0" y="0"/>
            <a:chExt cx="588916" cy="612811"/>
          </a:xfrm>
        </p:grpSpPr>
        <p:sp>
          <p:nvSpPr>
            <p:cNvPr name="Freeform 28" id="28"/>
            <p:cNvSpPr/>
            <p:nvPr/>
          </p:nvSpPr>
          <p:spPr>
            <a:xfrm flipH="false" flipV="false" rot="0">
              <a:off x="0" y="0"/>
              <a:ext cx="588916" cy="612811"/>
            </a:xfrm>
            <a:custGeom>
              <a:avLst/>
              <a:gdLst/>
              <a:ahLst/>
              <a:cxnLst/>
              <a:rect r="r" b="b" t="t" l="l"/>
              <a:pathLst>
                <a:path h="612811" w="588916">
                  <a:moveTo>
                    <a:pt x="101833" y="0"/>
                  </a:moveTo>
                  <a:lnTo>
                    <a:pt x="487082" y="0"/>
                  </a:lnTo>
                  <a:cubicBezTo>
                    <a:pt x="514090" y="0"/>
                    <a:pt x="539992" y="10729"/>
                    <a:pt x="559090" y="29826"/>
                  </a:cubicBezTo>
                  <a:cubicBezTo>
                    <a:pt x="578187" y="48924"/>
                    <a:pt x="588916" y="74826"/>
                    <a:pt x="588916" y="101833"/>
                  </a:cubicBezTo>
                  <a:lnTo>
                    <a:pt x="588916" y="510978"/>
                  </a:lnTo>
                  <a:cubicBezTo>
                    <a:pt x="588916" y="537986"/>
                    <a:pt x="578187" y="563888"/>
                    <a:pt x="559090" y="582985"/>
                  </a:cubicBezTo>
                  <a:cubicBezTo>
                    <a:pt x="539992" y="602083"/>
                    <a:pt x="514090" y="612811"/>
                    <a:pt x="487082" y="612811"/>
                  </a:cubicBezTo>
                  <a:lnTo>
                    <a:pt x="101833" y="612811"/>
                  </a:lnTo>
                  <a:cubicBezTo>
                    <a:pt x="74826" y="612811"/>
                    <a:pt x="48924" y="602083"/>
                    <a:pt x="29826" y="582985"/>
                  </a:cubicBezTo>
                  <a:cubicBezTo>
                    <a:pt x="10729" y="563888"/>
                    <a:pt x="0" y="537986"/>
                    <a:pt x="0" y="510978"/>
                  </a:cubicBezTo>
                  <a:lnTo>
                    <a:pt x="0" y="101833"/>
                  </a:lnTo>
                  <a:cubicBezTo>
                    <a:pt x="0" y="74826"/>
                    <a:pt x="10729" y="48924"/>
                    <a:pt x="29826" y="29826"/>
                  </a:cubicBezTo>
                  <a:cubicBezTo>
                    <a:pt x="48924" y="10729"/>
                    <a:pt x="74826" y="0"/>
                    <a:pt x="101833" y="0"/>
                  </a:cubicBezTo>
                  <a:close/>
                </a:path>
              </a:pathLst>
            </a:custGeom>
            <a:blipFill>
              <a:blip r:embed="rId6"/>
              <a:stretch>
                <a:fillRect l="-28091" t="0" r="-28091" b="0"/>
              </a:stretch>
            </a:blipFill>
          </p:spPr>
        </p:sp>
      </p:grpSp>
      <p:grpSp>
        <p:nvGrpSpPr>
          <p:cNvPr name="Group 29" id="29"/>
          <p:cNvGrpSpPr/>
          <p:nvPr/>
        </p:nvGrpSpPr>
        <p:grpSpPr>
          <a:xfrm rot="0">
            <a:off x="1189981" y="6281142"/>
            <a:ext cx="4976721" cy="3826085"/>
            <a:chOff x="0" y="0"/>
            <a:chExt cx="1310741" cy="1007693"/>
          </a:xfrm>
        </p:grpSpPr>
        <p:sp>
          <p:nvSpPr>
            <p:cNvPr name="Freeform 30" id="30"/>
            <p:cNvSpPr/>
            <p:nvPr/>
          </p:nvSpPr>
          <p:spPr>
            <a:xfrm flipH="false" flipV="false" rot="0">
              <a:off x="0" y="0"/>
              <a:ext cx="1310741" cy="1007693"/>
            </a:xfrm>
            <a:custGeom>
              <a:avLst/>
              <a:gdLst/>
              <a:ahLst/>
              <a:cxnLst/>
              <a:rect r="r" b="b" t="t" l="l"/>
              <a:pathLst>
                <a:path h="1007693" w="1310741">
                  <a:moveTo>
                    <a:pt x="38891" y="0"/>
                  </a:moveTo>
                  <a:lnTo>
                    <a:pt x="1271851" y="0"/>
                  </a:lnTo>
                  <a:cubicBezTo>
                    <a:pt x="1293329" y="0"/>
                    <a:pt x="1310741" y="17412"/>
                    <a:pt x="1310741" y="38891"/>
                  </a:cubicBezTo>
                  <a:lnTo>
                    <a:pt x="1310741" y="968802"/>
                  </a:lnTo>
                  <a:cubicBezTo>
                    <a:pt x="1310741" y="979117"/>
                    <a:pt x="1306644" y="989009"/>
                    <a:pt x="1299351" y="996302"/>
                  </a:cubicBezTo>
                  <a:cubicBezTo>
                    <a:pt x="1292057" y="1003596"/>
                    <a:pt x="1282165" y="1007693"/>
                    <a:pt x="1271851" y="1007693"/>
                  </a:cubicBezTo>
                  <a:lnTo>
                    <a:pt x="38891" y="1007693"/>
                  </a:lnTo>
                  <a:cubicBezTo>
                    <a:pt x="28576" y="1007693"/>
                    <a:pt x="18684" y="1003596"/>
                    <a:pt x="11391" y="996302"/>
                  </a:cubicBezTo>
                  <a:cubicBezTo>
                    <a:pt x="4097" y="989009"/>
                    <a:pt x="0" y="979117"/>
                    <a:pt x="0" y="968802"/>
                  </a:cubicBezTo>
                  <a:lnTo>
                    <a:pt x="0" y="38891"/>
                  </a:lnTo>
                  <a:cubicBezTo>
                    <a:pt x="0" y="28576"/>
                    <a:pt x="4097" y="18684"/>
                    <a:pt x="11391" y="11391"/>
                  </a:cubicBezTo>
                  <a:cubicBezTo>
                    <a:pt x="18684" y="4097"/>
                    <a:pt x="28576" y="0"/>
                    <a:pt x="38891" y="0"/>
                  </a:cubicBezTo>
                  <a:close/>
                </a:path>
              </a:pathLst>
            </a:custGeom>
            <a:solidFill>
              <a:srgbClr val="141414"/>
            </a:solidFill>
            <a:ln w="9525" cap="rnd">
              <a:solidFill>
                <a:srgbClr val="525252"/>
              </a:solidFill>
              <a:prstDash val="solid"/>
              <a:round/>
            </a:ln>
          </p:spPr>
        </p:sp>
        <p:sp>
          <p:nvSpPr>
            <p:cNvPr name="TextBox 31" id="31"/>
            <p:cNvSpPr txBox="true"/>
            <p:nvPr/>
          </p:nvSpPr>
          <p:spPr>
            <a:xfrm>
              <a:off x="0" y="-57150"/>
              <a:ext cx="1310741" cy="1064843"/>
            </a:xfrm>
            <a:prstGeom prst="rect">
              <a:avLst/>
            </a:prstGeom>
          </p:spPr>
          <p:txBody>
            <a:bodyPr anchor="ctr" rtlCol="false" tIns="50800" lIns="50800" bIns="50800" rIns="50800"/>
            <a:lstStyle/>
            <a:p>
              <a:pPr algn="ctr">
                <a:lnSpc>
                  <a:spcPts val="1960"/>
                </a:lnSpc>
              </a:pPr>
            </a:p>
          </p:txBody>
        </p:sp>
      </p:grpSp>
      <p:sp>
        <p:nvSpPr>
          <p:cNvPr name="TextBox 32" id="32"/>
          <p:cNvSpPr txBox="true"/>
          <p:nvPr/>
        </p:nvSpPr>
        <p:spPr>
          <a:xfrm rot="0">
            <a:off x="1513168" y="7137418"/>
            <a:ext cx="4209727" cy="2671445"/>
          </a:xfrm>
          <a:prstGeom prst="rect">
            <a:avLst/>
          </a:prstGeom>
        </p:spPr>
        <p:txBody>
          <a:bodyPr anchor="t" rtlCol="false" tIns="0" lIns="0" bIns="0" rIns="0">
            <a:spAutoFit/>
          </a:bodyPr>
          <a:lstStyle/>
          <a:p>
            <a:pPr algn="ctr">
              <a:lnSpc>
                <a:spcPts val="2379"/>
              </a:lnSpc>
              <a:spcBef>
                <a:spcPct val="0"/>
              </a:spcBef>
            </a:pPr>
            <a:r>
              <a:rPr lang="en-US" sz="1699" spc="-50">
                <a:solidFill>
                  <a:srgbClr val="FFFFFF"/>
                </a:solidFill>
                <a:latin typeface="Telegraf"/>
                <a:ea typeface="Telegraf"/>
                <a:cs typeface="Telegraf"/>
                <a:sym typeface="Telegraf"/>
              </a:rPr>
              <a:t>El aprendizaje supervisado, también conocido como machine learning supervisado, se define por el uso de conjuntos de datos etiquetados para entrenar algoritmos para clasificar datos o predecir resultados con precisión. A medida que los datos de entrada se introducen en el modelo, este ajusta sus pesos hasta que se ajustan adecuadamente.</a:t>
            </a:r>
          </a:p>
        </p:txBody>
      </p:sp>
      <p:sp>
        <p:nvSpPr>
          <p:cNvPr name="TextBox 33" id="33"/>
          <p:cNvSpPr txBox="true"/>
          <p:nvPr/>
        </p:nvSpPr>
        <p:spPr>
          <a:xfrm rot="0">
            <a:off x="1513168" y="6485263"/>
            <a:ext cx="4356246" cy="430403"/>
          </a:xfrm>
          <a:prstGeom prst="rect">
            <a:avLst/>
          </a:prstGeom>
        </p:spPr>
        <p:txBody>
          <a:bodyPr anchor="t" rtlCol="false" tIns="0" lIns="0" bIns="0" rIns="0">
            <a:spAutoFit/>
          </a:bodyPr>
          <a:lstStyle/>
          <a:p>
            <a:pPr algn="l">
              <a:lnSpc>
                <a:spcPts val="3015"/>
              </a:lnSpc>
            </a:pPr>
            <a:r>
              <a:rPr lang="en-US" sz="2899" spc="-86" b="true">
                <a:solidFill>
                  <a:srgbClr val="FFFFFF"/>
                </a:solidFill>
                <a:latin typeface="Telegraf Bold"/>
                <a:ea typeface="Telegraf Bold"/>
                <a:cs typeface="Telegraf Bold"/>
                <a:sym typeface="Telegraf Bold"/>
              </a:rPr>
              <a:t>Aprendizaje supervisado</a:t>
            </a:r>
          </a:p>
        </p:txBody>
      </p:sp>
      <p:sp>
        <p:nvSpPr>
          <p:cNvPr name="TextBox 34" id="34"/>
          <p:cNvSpPr txBox="true"/>
          <p:nvPr/>
        </p:nvSpPr>
        <p:spPr>
          <a:xfrm rot="0">
            <a:off x="6795876" y="2532562"/>
            <a:ext cx="4356246" cy="430403"/>
          </a:xfrm>
          <a:prstGeom prst="rect">
            <a:avLst/>
          </a:prstGeom>
        </p:spPr>
        <p:txBody>
          <a:bodyPr anchor="t" rtlCol="false" tIns="0" lIns="0" bIns="0" rIns="0">
            <a:spAutoFit/>
          </a:bodyPr>
          <a:lstStyle/>
          <a:p>
            <a:pPr algn="l">
              <a:lnSpc>
                <a:spcPts val="3015"/>
              </a:lnSpc>
            </a:pPr>
            <a:r>
              <a:rPr lang="en-US" sz="2899" spc="-86" b="true">
                <a:solidFill>
                  <a:srgbClr val="FFFFFF"/>
                </a:solidFill>
                <a:latin typeface="Telegraf Bold"/>
                <a:ea typeface="Telegraf Bold"/>
                <a:cs typeface="Telegraf Bold"/>
                <a:sym typeface="Telegraf Bold"/>
              </a:rPr>
              <a:t>Aprendizaje por refuerzo</a:t>
            </a:r>
          </a:p>
        </p:txBody>
      </p:sp>
      <p:sp>
        <p:nvSpPr>
          <p:cNvPr name="TextBox 35" id="35"/>
          <p:cNvSpPr txBox="true"/>
          <p:nvPr/>
        </p:nvSpPr>
        <p:spPr>
          <a:xfrm rot="0">
            <a:off x="6899061" y="3038818"/>
            <a:ext cx="4209727" cy="2671445"/>
          </a:xfrm>
          <a:prstGeom prst="rect">
            <a:avLst/>
          </a:prstGeom>
        </p:spPr>
        <p:txBody>
          <a:bodyPr anchor="t" rtlCol="false" tIns="0" lIns="0" bIns="0" rIns="0">
            <a:spAutoFit/>
          </a:bodyPr>
          <a:lstStyle/>
          <a:p>
            <a:pPr algn="ctr">
              <a:lnSpc>
                <a:spcPts val="2379"/>
              </a:lnSpc>
              <a:spcBef>
                <a:spcPct val="0"/>
              </a:spcBef>
            </a:pPr>
            <a:r>
              <a:rPr lang="en-US" sz="1699" spc="-50">
                <a:solidFill>
                  <a:srgbClr val="FFFFFF"/>
                </a:solidFill>
                <a:latin typeface="Telegraf"/>
                <a:ea typeface="Telegraf"/>
                <a:cs typeface="Telegraf"/>
                <a:sym typeface="Telegraf"/>
              </a:rPr>
              <a:t>El aprendizaje por refuerzo es un modelo de machine learning similar al aprendizaje supervisado, pero el algoritmo no se entrena con datos de muestra. </a:t>
            </a:r>
            <a:r>
              <a:rPr lang="en-US" b="true" sz="1699" spc="-50">
                <a:solidFill>
                  <a:srgbClr val="FFFFFF"/>
                </a:solidFill>
                <a:latin typeface="Telegraf Medium"/>
                <a:ea typeface="Telegraf Medium"/>
                <a:cs typeface="Telegraf Medium"/>
                <a:sym typeface="Telegraf Medium"/>
              </a:rPr>
              <a:t>Este modelo aprende sobre la marcha mediante prueba y error. Se reforzará una secuencia de resultados exitosos para desarrollar la mejor recomendación o política para un problema determinado.</a:t>
            </a:r>
          </a:p>
        </p:txBody>
      </p:sp>
      <p:grpSp>
        <p:nvGrpSpPr>
          <p:cNvPr name="Group 36" id="36"/>
          <p:cNvGrpSpPr/>
          <p:nvPr/>
        </p:nvGrpSpPr>
        <p:grpSpPr>
          <a:xfrm rot="0">
            <a:off x="12267269" y="6281142"/>
            <a:ext cx="4992031" cy="3674934"/>
            <a:chOff x="0" y="0"/>
            <a:chExt cx="1314774" cy="967884"/>
          </a:xfrm>
        </p:grpSpPr>
        <p:sp>
          <p:nvSpPr>
            <p:cNvPr name="Freeform 37" id="37"/>
            <p:cNvSpPr/>
            <p:nvPr/>
          </p:nvSpPr>
          <p:spPr>
            <a:xfrm flipH="false" flipV="false" rot="0">
              <a:off x="0" y="0"/>
              <a:ext cx="1314774" cy="967884"/>
            </a:xfrm>
            <a:custGeom>
              <a:avLst/>
              <a:gdLst/>
              <a:ahLst/>
              <a:cxnLst/>
              <a:rect r="r" b="b" t="t" l="l"/>
              <a:pathLst>
                <a:path h="967884" w="1314774">
                  <a:moveTo>
                    <a:pt x="38771" y="0"/>
                  </a:moveTo>
                  <a:lnTo>
                    <a:pt x="1276002" y="0"/>
                  </a:lnTo>
                  <a:cubicBezTo>
                    <a:pt x="1286285" y="0"/>
                    <a:pt x="1296147" y="4085"/>
                    <a:pt x="1303418" y="11356"/>
                  </a:cubicBezTo>
                  <a:cubicBezTo>
                    <a:pt x="1310689" y="18627"/>
                    <a:pt x="1314774" y="28489"/>
                    <a:pt x="1314774" y="38771"/>
                  </a:cubicBezTo>
                  <a:lnTo>
                    <a:pt x="1314774" y="929112"/>
                  </a:lnTo>
                  <a:cubicBezTo>
                    <a:pt x="1314774" y="950525"/>
                    <a:pt x="1297415" y="967884"/>
                    <a:pt x="1276002" y="967884"/>
                  </a:cubicBezTo>
                  <a:lnTo>
                    <a:pt x="38771" y="967884"/>
                  </a:lnTo>
                  <a:cubicBezTo>
                    <a:pt x="28489" y="967884"/>
                    <a:pt x="18627" y="963799"/>
                    <a:pt x="11356" y="956528"/>
                  </a:cubicBezTo>
                  <a:cubicBezTo>
                    <a:pt x="4085" y="949257"/>
                    <a:pt x="0" y="939395"/>
                    <a:pt x="0" y="929112"/>
                  </a:cubicBezTo>
                  <a:lnTo>
                    <a:pt x="0" y="38771"/>
                  </a:lnTo>
                  <a:cubicBezTo>
                    <a:pt x="0" y="28489"/>
                    <a:pt x="4085" y="18627"/>
                    <a:pt x="11356" y="11356"/>
                  </a:cubicBezTo>
                  <a:cubicBezTo>
                    <a:pt x="18627" y="4085"/>
                    <a:pt x="28489" y="0"/>
                    <a:pt x="38771" y="0"/>
                  </a:cubicBezTo>
                  <a:close/>
                </a:path>
              </a:pathLst>
            </a:custGeom>
            <a:solidFill>
              <a:srgbClr val="141414"/>
            </a:solidFill>
            <a:ln w="9525" cap="rnd">
              <a:solidFill>
                <a:srgbClr val="525252"/>
              </a:solidFill>
              <a:prstDash val="solid"/>
              <a:round/>
            </a:ln>
          </p:spPr>
        </p:sp>
        <p:sp>
          <p:nvSpPr>
            <p:cNvPr name="TextBox 38" id="38"/>
            <p:cNvSpPr txBox="true"/>
            <p:nvPr/>
          </p:nvSpPr>
          <p:spPr>
            <a:xfrm>
              <a:off x="0" y="-57150"/>
              <a:ext cx="1314774" cy="1025034"/>
            </a:xfrm>
            <a:prstGeom prst="rect">
              <a:avLst/>
            </a:prstGeom>
          </p:spPr>
          <p:txBody>
            <a:bodyPr anchor="ctr" rtlCol="false" tIns="50800" lIns="50800" bIns="50800" rIns="50800"/>
            <a:lstStyle/>
            <a:p>
              <a:pPr algn="ctr">
                <a:lnSpc>
                  <a:spcPts val="1960"/>
                </a:lnSpc>
              </a:pPr>
            </a:p>
          </p:txBody>
        </p:sp>
      </p:grpSp>
      <p:sp>
        <p:nvSpPr>
          <p:cNvPr name="TextBox 39" id="39"/>
          <p:cNvSpPr txBox="true"/>
          <p:nvPr/>
        </p:nvSpPr>
        <p:spPr>
          <a:xfrm rot="0">
            <a:off x="12564668" y="6475738"/>
            <a:ext cx="4505442" cy="407289"/>
          </a:xfrm>
          <a:prstGeom prst="rect">
            <a:avLst/>
          </a:prstGeom>
        </p:spPr>
        <p:txBody>
          <a:bodyPr anchor="t" rtlCol="false" tIns="0" lIns="0" bIns="0" rIns="0">
            <a:spAutoFit/>
          </a:bodyPr>
          <a:lstStyle/>
          <a:p>
            <a:pPr algn="l">
              <a:lnSpc>
                <a:spcPts val="2808"/>
              </a:lnSpc>
            </a:pPr>
            <a:r>
              <a:rPr lang="en-US" sz="2700" spc="-81" b="true">
                <a:solidFill>
                  <a:srgbClr val="FFFFFF"/>
                </a:solidFill>
                <a:latin typeface="Telegraf Bold"/>
                <a:ea typeface="Telegraf Bold"/>
                <a:cs typeface="Telegraf Bold"/>
                <a:sym typeface="Telegraf Bold"/>
              </a:rPr>
              <a:t>Aprendizaje no supervisado</a:t>
            </a:r>
          </a:p>
        </p:txBody>
      </p:sp>
      <p:sp>
        <p:nvSpPr>
          <p:cNvPr name="TextBox 40" id="40"/>
          <p:cNvSpPr txBox="true"/>
          <p:nvPr/>
        </p:nvSpPr>
        <p:spPr>
          <a:xfrm rot="0">
            <a:off x="12589264" y="6935237"/>
            <a:ext cx="4209727" cy="2671445"/>
          </a:xfrm>
          <a:prstGeom prst="rect">
            <a:avLst/>
          </a:prstGeom>
        </p:spPr>
        <p:txBody>
          <a:bodyPr anchor="t" rtlCol="false" tIns="0" lIns="0" bIns="0" rIns="0">
            <a:spAutoFit/>
          </a:bodyPr>
          <a:lstStyle/>
          <a:p>
            <a:pPr algn="ctr">
              <a:lnSpc>
                <a:spcPts val="2379"/>
              </a:lnSpc>
              <a:spcBef>
                <a:spcPct val="0"/>
              </a:spcBef>
            </a:pPr>
            <a:r>
              <a:rPr lang="en-US" sz="1699" spc="-50">
                <a:solidFill>
                  <a:srgbClr val="FFFFFF"/>
                </a:solidFill>
                <a:latin typeface="Telegraf"/>
                <a:ea typeface="Telegraf"/>
                <a:cs typeface="Telegraf"/>
                <a:sym typeface="Telegraf"/>
              </a:rPr>
              <a:t>El aprendizaje no supervisado, también conocido como machine learning no supervisado, utiliza algoritmos de machine learning para analizar y agrupar conjuntos de datos sin etiquetar (</a:t>
            </a:r>
            <a:r>
              <a:rPr lang="en-US" sz="1699" spc="-50">
                <a:solidFill>
                  <a:srgbClr val="FFFFFF"/>
                </a:solidFill>
                <a:latin typeface="Telegraf"/>
                <a:ea typeface="Telegraf"/>
                <a:cs typeface="Telegraf"/>
                <a:sym typeface="Telegraf"/>
              </a:rPr>
              <a:t>s</a:t>
            </a:r>
            <a:r>
              <a:rPr lang="en-US" sz="1699" spc="-50">
                <a:solidFill>
                  <a:srgbClr val="FFFFFF"/>
                </a:solidFill>
                <a:latin typeface="Telegraf"/>
                <a:ea typeface="Telegraf"/>
                <a:cs typeface="Telegraf"/>
                <a:sym typeface="Telegraf"/>
              </a:rPr>
              <a:t>ubconjun</a:t>
            </a:r>
            <a:r>
              <a:rPr lang="en-US" sz="1699" spc="-50">
                <a:solidFill>
                  <a:srgbClr val="FFFFFF"/>
                </a:solidFill>
                <a:latin typeface="Telegraf"/>
                <a:ea typeface="Telegraf"/>
                <a:cs typeface="Telegraf"/>
                <a:sym typeface="Telegraf"/>
              </a:rPr>
              <a:t>to</a:t>
            </a:r>
            <a:r>
              <a:rPr lang="en-US" sz="1699" spc="-50">
                <a:solidFill>
                  <a:srgbClr val="FFFFFF"/>
                </a:solidFill>
                <a:latin typeface="Telegraf"/>
                <a:ea typeface="Telegraf"/>
                <a:cs typeface="Telegraf"/>
                <a:sym typeface="Telegraf"/>
              </a:rPr>
              <a:t>s </a:t>
            </a:r>
            <a:r>
              <a:rPr lang="en-US" sz="1699" spc="-50">
                <a:solidFill>
                  <a:srgbClr val="FFFFFF"/>
                </a:solidFill>
                <a:latin typeface="Telegraf"/>
                <a:ea typeface="Telegraf"/>
                <a:cs typeface="Telegraf"/>
                <a:sym typeface="Telegraf"/>
              </a:rPr>
              <a:t>de</a:t>
            </a:r>
            <a:r>
              <a:rPr lang="en-US" sz="1699" spc="-50">
                <a:solidFill>
                  <a:srgbClr val="FFFFFF"/>
                </a:solidFill>
                <a:latin typeface="Telegraf"/>
                <a:ea typeface="Telegraf"/>
                <a:cs typeface="Telegraf"/>
                <a:sym typeface="Telegraf"/>
              </a:rPr>
              <a:t>n</a:t>
            </a:r>
            <a:r>
              <a:rPr lang="en-US" sz="1699" spc="-50">
                <a:solidFill>
                  <a:srgbClr val="FFFFFF"/>
                </a:solidFill>
                <a:latin typeface="Telegraf"/>
                <a:ea typeface="Telegraf"/>
                <a:cs typeface="Telegraf"/>
                <a:sym typeface="Telegraf"/>
              </a:rPr>
              <a:t>o</a:t>
            </a:r>
            <a:r>
              <a:rPr lang="en-US" sz="1699" spc="-50">
                <a:solidFill>
                  <a:srgbClr val="FFFFFF"/>
                </a:solidFill>
                <a:latin typeface="Telegraf"/>
                <a:ea typeface="Telegraf"/>
                <a:cs typeface="Telegraf"/>
                <a:sym typeface="Telegraf"/>
              </a:rPr>
              <a:t>min</a:t>
            </a:r>
            <a:r>
              <a:rPr lang="en-US" sz="1699" spc="-50">
                <a:solidFill>
                  <a:srgbClr val="FFFFFF"/>
                </a:solidFill>
                <a:latin typeface="Telegraf"/>
                <a:ea typeface="Telegraf"/>
                <a:cs typeface="Telegraf"/>
                <a:sym typeface="Telegraf"/>
              </a:rPr>
              <a:t>ad</a:t>
            </a:r>
            <a:r>
              <a:rPr lang="en-US" sz="1699" spc="-50">
                <a:solidFill>
                  <a:srgbClr val="FFFFFF"/>
                </a:solidFill>
                <a:latin typeface="Telegraf"/>
                <a:ea typeface="Telegraf"/>
                <a:cs typeface="Telegraf"/>
                <a:sym typeface="Telegraf"/>
              </a:rPr>
              <a:t>os</a:t>
            </a:r>
            <a:r>
              <a:rPr lang="en-US" sz="1699" spc="-50">
                <a:solidFill>
                  <a:srgbClr val="FFFFFF"/>
                </a:solidFill>
                <a:latin typeface="Telegraf"/>
                <a:ea typeface="Telegraf"/>
                <a:cs typeface="Telegraf"/>
                <a:sym typeface="Telegraf"/>
              </a:rPr>
              <a:t> </a:t>
            </a:r>
            <a:r>
              <a:rPr lang="en-US" sz="1699" spc="-50">
                <a:solidFill>
                  <a:srgbClr val="FFFFFF"/>
                </a:solidFill>
                <a:latin typeface="Telegraf"/>
                <a:ea typeface="Telegraf"/>
                <a:cs typeface="Telegraf"/>
                <a:sym typeface="Telegraf"/>
              </a:rPr>
              <a:t>clú</a:t>
            </a:r>
            <a:r>
              <a:rPr lang="en-US" sz="1699" spc="-50">
                <a:solidFill>
                  <a:srgbClr val="FFFFFF"/>
                </a:solidFill>
                <a:latin typeface="Telegraf"/>
                <a:ea typeface="Telegraf"/>
                <a:cs typeface="Telegraf"/>
                <a:sym typeface="Telegraf"/>
              </a:rPr>
              <a:t>s</a:t>
            </a:r>
            <a:r>
              <a:rPr lang="en-US" sz="1699" spc="-50">
                <a:solidFill>
                  <a:srgbClr val="FFFFFF"/>
                </a:solidFill>
                <a:latin typeface="Telegraf"/>
                <a:ea typeface="Telegraf"/>
                <a:cs typeface="Telegraf"/>
                <a:sym typeface="Telegraf"/>
              </a:rPr>
              <a:t>te</a:t>
            </a:r>
            <a:r>
              <a:rPr lang="en-US" sz="1699" spc="-50">
                <a:solidFill>
                  <a:srgbClr val="FFFFFF"/>
                </a:solidFill>
                <a:latin typeface="Telegraf"/>
                <a:ea typeface="Telegraf"/>
                <a:cs typeface="Telegraf"/>
                <a:sym typeface="Telegraf"/>
              </a:rPr>
              <a:t>re</a:t>
            </a:r>
            <a:r>
              <a:rPr lang="en-US" sz="1699" spc="-50">
                <a:solidFill>
                  <a:srgbClr val="FFFFFF"/>
                </a:solidFill>
                <a:latin typeface="Telegraf"/>
                <a:ea typeface="Telegraf"/>
                <a:cs typeface="Telegraf"/>
                <a:sym typeface="Telegraf"/>
              </a:rPr>
              <a:t>s).</a:t>
            </a:r>
            <a:r>
              <a:rPr lang="en-US" sz="1699" spc="-50">
                <a:solidFill>
                  <a:srgbClr val="FFFFFF"/>
                </a:solidFill>
                <a:latin typeface="Telegraf"/>
                <a:ea typeface="Telegraf"/>
                <a:cs typeface="Telegraf"/>
                <a:sym typeface="Telegraf"/>
              </a:rPr>
              <a:t> </a:t>
            </a:r>
            <a:r>
              <a:rPr lang="en-US" sz="1699" spc="-50">
                <a:solidFill>
                  <a:srgbClr val="FFFFFF"/>
                </a:solidFill>
                <a:latin typeface="Telegraf"/>
                <a:ea typeface="Telegraf"/>
                <a:cs typeface="Telegraf"/>
                <a:sym typeface="Telegraf"/>
              </a:rPr>
              <a:t>Estos</a:t>
            </a:r>
            <a:r>
              <a:rPr lang="en-US" sz="1699" spc="-50">
                <a:solidFill>
                  <a:srgbClr val="FFFFFF"/>
                </a:solidFill>
                <a:latin typeface="Telegraf"/>
                <a:ea typeface="Telegraf"/>
                <a:cs typeface="Telegraf"/>
                <a:sym typeface="Telegraf"/>
              </a:rPr>
              <a:t> a</a:t>
            </a:r>
            <a:r>
              <a:rPr lang="en-US" sz="1699" spc="-50">
                <a:solidFill>
                  <a:srgbClr val="FFFFFF"/>
                </a:solidFill>
                <a:latin typeface="Telegraf"/>
                <a:ea typeface="Telegraf"/>
                <a:cs typeface="Telegraf"/>
                <a:sym typeface="Telegraf"/>
              </a:rPr>
              <a:t>lgo</a:t>
            </a:r>
            <a:r>
              <a:rPr lang="en-US" sz="1699" spc="-50">
                <a:solidFill>
                  <a:srgbClr val="FFFFFF"/>
                </a:solidFill>
                <a:latin typeface="Telegraf"/>
                <a:ea typeface="Telegraf"/>
                <a:cs typeface="Telegraf"/>
                <a:sym typeface="Telegraf"/>
              </a:rPr>
              <a:t>rit</a:t>
            </a:r>
            <a:r>
              <a:rPr lang="en-US" sz="1699" spc="-50">
                <a:solidFill>
                  <a:srgbClr val="FFFFFF"/>
                </a:solidFill>
                <a:latin typeface="Telegraf"/>
                <a:ea typeface="Telegraf"/>
                <a:cs typeface="Telegraf"/>
                <a:sym typeface="Telegraf"/>
              </a:rPr>
              <a:t>m</a:t>
            </a:r>
            <a:r>
              <a:rPr lang="en-US" sz="1699" spc="-50">
                <a:solidFill>
                  <a:srgbClr val="FFFFFF"/>
                </a:solidFill>
                <a:latin typeface="Telegraf"/>
                <a:ea typeface="Telegraf"/>
                <a:cs typeface="Telegraf"/>
                <a:sym typeface="Telegraf"/>
              </a:rPr>
              <a:t>o</a:t>
            </a:r>
            <a:r>
              <a:rPr lang="en-US" sz="1699" spc="-50">
                <a:solidFill>
                  <a:srgbClr val="FFFFFF"/>
                </a:solidFill>
                <a:latin typeface="Telegraf"/>
                <a:ea typeface="Telegraf"/>
                <a:cs typeface="Telegraf"/>
                <a:sym typeface="Telegraf"/>
              </a:rPr>
              <a:t>s</a:t>
            </a:r>
            <a:r>
              <a:rPr lang="en-US" sz="1699" spc="-50">
                <a:solidFill>
                  <a:srgbClr val="FFFFFF"/>
                </a:solidFill>
                <a:latin typeface="Telegraf"/>
                <a:ea typeface="Telegraf"/>
                <a:cs typeface="Telegraf"/>
                <a:sym typeface="Telegraf"/>
              </a:rPr>
              <a:t> </a:t>
            </a:r>
            <a:r>
              <a:rPr lang="en-US" sz="1699" spc="-50">
                <a:solidFill>
                  <a:srgbClr val="FFFFFF"/>
                </a:solidFill>
                <a:latin typeface="Telegraf"/>
                <a:ea typeface="Telegraf"/>
                <a:cs typeface="Telegraf"/>
                <a:sym typeface="Telegraf"/>
              </a:rPr>
              <a:t>d</a:t>
            </a:r>
            <a:r>
              <a:rPr lang="en-US" sz="1699" spc="-50">
                <a:solidFill>
                  <a:srgbClr val="FFFFFF"/>
                </a:solidFill>
                <a:latin typeface="Telegraf"/>
                <a:ea typeface="Telegraf"/>
                <a:cs typeface="Telegraf"/>
                <a:sym typeface="Telegraf"/>
              </a:rPr>
              <a:t>escu</a:t>
            </a:r>
            <a:r>
              <a:rPr lang="en-US" sz="1699" spc="-50">
                <a:solidFill>
                  <a:srgbClr val="FFFFFF"/>
                </a:solidFill>
                <a:latin typeface="Telegraf"/>
                <a:ea typeface="Telegraf"/>
                <a:cs typeface="Telegraf"/>
                <a:sym typeface="Telegraf"/>
              </a:rPr>
              <a:t>br</a:t>
            </a:r>
            <a:r>
              <a:rPr lang="en-US" sz="1699" spc="-50">
                <a:solidFill>
                  <a:srgbClr val="FFFFFF"/>
                </a:solidFill>
                <a:latin typeface="Telegraf"/>
                <a:ea typeface="Telegraf"/>
                <a:cs typeface="Telegraf"/>
                <a:sym typeface="Telegraf"/>
              </a:rPr>
              <a:t>en </a:t>
            </a:r>
            <a:r>
              <a:rPr lang="en-US" sz="1699" spc="-50">
                <a:solidFill>
                  <a:srgbClr val="FFFFFF"/>
                </a:solidFill>
                <a:latin typeface="Telegraf"/>
                <a:ea typeface="Telegraf"/>
                <a:cs typeface="Telegraf"/>
                <a:sym typeface="Telegraf"/>
              </a:rPr>
              <a:t>pat</a:t>
            </a:r>
            <a:r>
              <a:rPr lang="en-US" sz="1699" spc="-50">
                <a:solidFill>
                  <a:srgbClr val="FFFFFF"/>
                </a:solidFill>
                <a:latin typeface="Telegraf"/>
                <a:ea typeface="Telegraf"/>
                <a:cs typeface="Telegraf"/>
                <a:sym typeface="Telegraf"/>
              </a:rPr>
              <a:t>r</a:t>
            </a:r>
            <a:r>
              <a:rPr lang="en-US" sz="1699" spc="-50">
                <a:solidFill>
                  <a:srgbClr val="FFFFFF"/>
                </a:solidFill>
                <a:latin typeface="Telegraf"/>
                <a:ea typeface="Telegraf"/>
                <a:cs typeface="Telegraf"/>
                <a:sym typeface="Telegraf"/>
              </a:rPr>
              <a:t>on</a:t>
            </a:r>
            <a:r>
              <a:rPr lang="en-US" sz="1699" spc="-50">
                <a:solidFill>
                  <a:srgbClr val="FFFFFF"/>
                </a:solidFill>
                <a:latin typeface="Telegraf"/>
                <a:ea typeface="Telegraf"/>
                <a:cs typeface="Telegraf"/>
                <a:sym typeface="Telegraf"/>
              </a:rPr>
              <a:t>es</a:t>
            </a:r>
            <a:r>
              <a:rPr lang="en-US" sz="1699" spc="-50">
                <a:solidFill>
                  <a:srgbClr val="FFFFFF"/>
                </a:solidFill>
                <a:latin typeface="Telegraf"/>
                <a:ea typeface="Telegraf"/>
                <a:cs typeface="Telegraf"/>
                <a:sym typeface="Telegraf"/>
              </a:rPr>
              <a:t> oc</a:t>
            </a:r>
            <a:r>
              <a:rPr lang="en-US" sz="1699" spc="-50">
                <a:solidFill>
                  <a:srgbClr val="FFFFFF"/>
                </a:solidFill>
                <a:latin typeface="Telegraf"/>
                <a:ea typeface="Telegraf"/>
                <a:cs typeface="Telegraf"/>
                <a:sym typeface="Telegraf"/>
              </a:rPr>
              <a:t>ultos o a</a:t>
            </a:r>
            <a:r>
              <a:rPr lang="en-US" sz="1699" spc="-50">
                <a:solidFill>
                  <a:srgbClr val="FFFFFF"/>
                </a:solidFill>
                <a:latin typeface="Telegraf"/>
                <a:ea typeface="Telegraf"/>
                <a:cs typeface="Telegraf"/>
                <a:sym typeface="Telegraf"/>
              </a:rPr>
              <a:t>g</a:t>
            </a:r>
            <a:r>
              <a:rPr lang="en-US" sz="1699" spc="-50">
                <a:solidFill>
                  <a:srgbClr val="FFFFFF"/>
                </a:solidFill>
                <a:latin typeface="Telegraf"/>
                <a:ea typeface="Telegraf"/>
                <a:cs typeface="Telegraf"/>
                <a:sym typeface="Telegraf"/>
              </a:rPr>
              <a:t>r</a:t>
            </a:r>
            <a:r>
              <a:rPr lang="en-US" sz="1699" spc="-50">
                <a:solidFill>
                  <a:srgbClr val="FFFFFF"/>
                </a:solidFill>
                <a:latin typeface="Telegraf"/>
                <a:ea typeface="Telegraf"/>
                <a:cs typeface="Telegraf"/>
                <a:sym typeface="Telegraf"/>
              </a:rPr>
              <a:t>up</a:t>
            </a:r>
            <a:r>
              <a:rPr lang="en-US" sz="1699" spc="-50">
                <a:solidFill>
                  <a:srgbClr val="FFFFFF"/>
                </a:solidFill>
                <a:latin typeface="Telegraf"/>
                <a:ea typeface="Telegraf"/>
                <a:cs typeface="Telegraf"/>
                <a:sym typeface="Telegraf"/>
              </a:rPr>
              <a:t>a</a:t>
            </a:r>
            <a:r>
              <a:rPr lang="en-US" sz="1699" spc="-50">
                <a:solidFill>
                  <a:srgbClr val="FFFFFF"/>
                </a:solidFill>
                <a:latin typeface="Telegraf"/>
                <a:ea typeface="Telegraf"/>
                <a:cs typeface="Telegraf"/>
                <a:sym typeface="Telegraf"/>
              </a:rPr>
              <a:t>ciones</a:t>
            </a:r>
            <a:r>
              <a:rPr lang="en-US" sz="1699" spc="-50">
                <a:solidFill>
                  <a:srgbClr val="FFFFFF"/>
                </a:solidFill>
                <a:latin typeface="Telegraf"/>
                <a:ea typeface="Telegraf"/>
                <a:cs typeface="Telegraf"/>
                <a:sym typeface="Telegraf"/>
              </a:rPr>
              <a:t> de</a:t>
            </a:r>
            <a:r>
              <a:rPr lang="en-US" sz="1699" spc="-50">
                <a:solidFill>
                  <a:srgbClr val="FFFFFF"/>
                </a:solidFill>
                <a:latin typeface="Telegraf"/>
                <a:ea typeface="Telegraf"/>
                <a:cs typeface="Telegraf"/>
                <a:sym typeface="Telegraf"/>
              </a:rPr>
              <a:t> d</a:t>
            </a:r>
            <a:r>
              <a:rPr lang="en-US" sz="1699" spc="-50">
                <a:solidFill>
                  <a:srgbClr val="FFFFFF"/>
                </a:solidFill>
                <a:latin typeface="Telegraf"/>
                <a:ea typeface="Telegraf"/>
                <a:cs typeface="Telegraf"/>
                <a:sym typeface="Telegraf"/>
              </a:rPr>
              <a:t>a</a:t>
            </a:r>
            <a:r>
              <a:rPr lang="en-US" sz="1699" spc="-50">
                <a:solidFill>
                  <a:srgbClr val="FFFFFF"/>
                </a:solidFill>
                <a:latin typeface="Telegraf"/>
                <a:ea typeface="Telegraf"/>
                <a:cs typeface="Telegraf"/>
                <a:sym typeface="Telegraf"/>
              </a:rPr>
              <a:t>t</a:t>
            </a:r>
            <a:r>
              <a:rPr lang="en-US" sz="1699" spc="-50">
                <a:solidFill>
                  <a:srgbClr val="FFFFFF"/>
                </a:solidFill>
                <a:latin typeface="Telegraf"/>
                <a:ea typeface="Telegraf"/>
                <a:cs typeface="Telegraf"/>
                <a:sym typeface="Telegraf"/>
              </a:rPr>
              <a:t>o</a:t>
            </a:r>
            <a:r>
              <a:rPr lang="en-US" sz="1699" spc="-50">
                <a:solidFill>
                  <a:srgbClr val="FFFFFF"/>
                </a:solidFill>
                <a:latin typeface="Telegraf"/>
                <a:ea typeface="Telegraf"/>
                <a:cs typeface="Telegraf"/>
                <a:sym typeface="Telegraf"/>
              </a:rPr>
              <a:t>s sin</a:t>
            </a:r>
            <a:r>
              <a:rPr lang="en-US" sz="1699" spc="-50">
                <a:solidFill>
                  <a:srgbClr val="FFFFFF"/>
                </a:solidFill>
                <a:latin typeface="Telegraf"/>
                <a:ea typeface="Telegraf"/>
                <a:cs typeface="Telegraf"/>
                <a:sym typeface="Telegraf"/>
              </a:rPr>
              <a:t> </a:t>
            </a:r>
            <a:r>
              <a:rPr lang="en-US" sz="1699" spc="-50">
                <a:solidFill>
                  <a:srgbClr val="FFFFFF"/>
                </a:solidFill>
                <a:latin typeface="Telegraf"/>
                <a:ea typeface="Telegraf"/>
                <a:cs typeface="Telegraf"/>
                <a:sym typeface="Telegraf"/>
              </a:rPr>
              <a:t>necesid</a:t>
            </a:r>
            <a:r>
              <a:rPr lang="en-US" sz="1699" spc="-50">
                <a:solidFill>
                  <a:srgbClr val="FFFFFF"/>
                </a:solidFill>
                <a:latin typeface="Telegraf"/>
                <a:ea typeface="Telegraf"/>
                <a:cs typeface="Telegraf"/>
                <a:sym typeface="Telegraf"/>
              </a:rPr>
              <a:t>a</a:t>
            </a:r>
            <a:r>
              <a:rPr lang="en-US" sz="1699" spc="-50">
                <a:solidFill>
                  <a:srgbClr val="FFFFFF"/>
                </a:solidFill>
                <a:latin typeface="Telegraf"/>
                <a:ea typeface="Telegraf"/>
                <a:cs typeface="Telegraf"/>
                <a:sym typeface="Telegraf"/>
              </a:rPr>
              <a:t>d</a:t>
            </a:r>
            <a:r>
              <a:rPr lang="en-US" sz="1699" spc="-50">
                <a:solidFill>
                  <a:srgbClr val="FFFFFF"/>
                </a:solidFill>
                <a:latin typeface="Telegraf"/>
                <a:ea typeface="Telegraf"/>
                <a:cs typeface="Telegraf"/>
                <a:sym typeface="Telegraf"/>
              </a:rPr>
              <a:t> </a:t>
            </a:r>
            <a:r>
              <a:rPr lang="en-US" sz="1699" spc="-50">
                <a:solidFill>
                  <a:srgbClr val="FFFFFF"/>
                </a:solidFill>
                <a:latin typeface="Telegraf"/>
                <a:ea typeface="Telegraf"/>
                <a:cs typeface="Telegraf"/>
                <a:sym typeface="Telegraf"/>
              </a:rPr>
              <a:t>d</a:t>
            </a:r>
            <a:r>
              <a:rPr lang="en-US" sz="1699" spc="-50">
                <a:solidFill>
                  <a:srgbClr val="FFFFFF"/>
                </a:solidFill>
                <a:latin typeface="Telegraf"/>
                <a:ea typeface="Telegraf"/>
                <a:cs typeface="Telegraf"/>
                <a:sym typeface="Telegraf"/>
              </a:rPr>
              <a:t>e </a:t>
            </a:r>
            <a:r>
              <a:rPr lang="en-US" sz="1699" spc="-50">
                <a:solidFill>
                  <a:srgbClr val="FFFFFF"/>
                </a:solidFill>
                <a:latin typeface="Telegraf"/>
                <a:ea typeface="Telegraf"/>
                <a:cs typeface="Telegraf"/>
                <a:sym typeface="Telegraf"/>
              </a:rPr>
              <a:t>inte</a:t>
            </a:r>
            <a:r>
              <a:rPr lang="en-US" sz="1699" spc="-50">
                <a:solidFill>
                  <a:srgbClr val="FFFFFF"/>
                </a:solidFill>
                <a:latin typeface="Telegraf"/>
                <a:ea typeface="Telegraf"/>
                <a:cs typeface="Telegraf"/>
                <a:sym typeface="Telegraf"/>
              </a:rPr>
              <a:t>r</a:t>
            </a:r>
            <a:r>
              <a:rPr lang="en-US" sz="1699" spc="-50">
                <a:solidFill>
                  <a:srgbClr val="FFFFFF"/>
                </a:solidFill>
                <a:latin typeface="Telegraf"/>
                <a:ea typeface="Telegraf"/>
                <a:cs typeface="Telegraf"/>
                <a:sym typeface="Telegraf"/>
              </a:rPr>
              <a:t>v</a:t>
            </a:r>
            <a:r>
              <a:rPr lang="en-US" sz="1699" spc="-50">
                <a:solidFill>
                  <a:srgbClr val="FFFFFF"/>
                </a:solidFill>
                <a:latin typeface="Telegraf"/>
                <a:ea typeface="Telegraf"/>
                <a:cs typeface="Telegraf"/>
                <a:sym typeface="Telegraf"/>
              </a:rPr>
              <a:t>ención </a:t>
            </a:r>
            <a:r>
              <a:rPr lang="en-US" sz="1699" spc="-50">
                <a:solidFill>
                  <a:srgbClr val="FFFFFF"/>
                </a:solidFill>
                <a:latin typeface="Telegraf"/>
                <a:ea typeface="Telegraf"/>
                <a:cs typeface="Telegraf"/>
                <a:sym typeface="Telegraf"/>
              </a:rPr>
              <a:t>h</a:t>
            </a:r>
            <a:r>
              <a:rPr lang="en-US" sz="1699" spc="-50">
                <a:solidFill>
                  <a:srgbClr val="FFFFFF"/>
                </a:solidFill>
                <a:latin typeface="Telegraf"/>
                <a:ea typeface="Telegraf"/>
                <a:cs typeface="Telegraf"/>
                <a:sym typeface="Telegraf"/>
              </a:rPr>
              <a:t>umana.</a:t>
            </a:r>
          </a:p>
        </p:txBody>
      </p:sp>
      <p:grpSp>
        <p:nvGrpSpPr>
          <p:cNvPr name="Group 41" id="41"/>
          <p:cNvGrpSpPr/>
          <p:nvPr/>
        </p:nvGrpSpPr>
        <p:grpSpPr>
          <a:xfrm rot="0">
            <a:off x="12842157" y="2523037"/>
            <a:ext cx="3801268" cy="3562176"/>
            <a:chOff x="0" y="0"/>
            <a:chExt cx="588916" cy="551874"/>
          </a:xfrm>
        </p:grpSpPr>
        <p:sp>
          <p:nvSpPr>
            <p:cNvPr name="Freeform 42" id="42"/>
            <p:cNvSpPr/>
            <p:nvPr/>
          </p:nvSpPr>
          <p:spPr>
            <a:xfrm flipH="false" flipV="false" rot="0">
              <a:off x="0" y="0"/>
              <a:ext cx="588916" cy="551874"/>
            </a:xfrm>
            <a:custGeom>
              <a:avLst/>
              <a:gdLst/>
              <a:ahLst/>
              <a:cxnLst/>
              <a:rect r="r" b="b" t="t" l="l"/>
              <a:pathLst>
                <a:path h="551874" w="588916">
                  <a:moveTo>
                    <a:pt x="101833" y="0"/>
                  </a:moveTo>
                  <a:lnTo>
                    <a:pt x="487082" y="0"/>
                  </a:lnTo>
                  <a:cubicBezTo>
                    <a:pt x="514090" y="0"/>
                    <a:pt x="539992" y="10729"/>
                    <a:pt x="559090" y="29826"/>
                  </a:cubicBezTo>
                  <a:cubicBezTo>
                    <a:pt x="578187" y="48924"/>
                    <a:pt x="588916" y="74826"/>
                    <a:pt x="588916" y="101833"/>
                  </a:cubicBezTo>
                  <a:lnTo>
                    <a:pt x="588916" y="450041"/>
                  </a:lnTo>
                  <a:cubicBezTo>
                    <a:pt x="588916" y="477049"/>
                    <a:pt x="578187" y="502950"/>
                    <a:pt x="559090" y="522048"/>
                  </a:cubicBezTo>
                  <a:cubicBezTo>
                    <a:pt x="539992" y="541145"/>
                    <a:pt x="514090" y="551874"/>
                    <a:pt x="487082" y="551874"/>
                  </a:cubicBezTo>
                  <a:lnTo>
                    <a:pt x="101833" y="551874"/>
                  </a:lnTo>
                  <a:cubicBezTo>
                    <a:pt x="74826" y="551874"/>
                    <a:pt x="48924" y="541145"/>
                    <a:pt x="29826" y="522048"/>
                  </a:cubicBezTo>
                  <a:cubicBezTo>
                    <a:pt x="10729" y="502950"/>
                    <a:pt x="0" y="477049"/>
                    <a:pt x="0" y="450041"/>
                  </a:cubicBezTo>
                  <a:lnTo>
                    <a:pt x="0" y="101833"/>
                  </a:lnTo>
                  <a:cubicBezTo>
                    <a:pt x="0" y="74826"/>
                    <a:pt x="10729" y="48924"/>
                    <a:pt x="29826" y="29826"/>
                  </a:cubicBezTo>
                  <a:cubicBezTo>
                    <a:pt x="48924" y="10729"/>
                    <a:pt x="74826" y="0"/>
                    <a:pt x="101833" y="0"/>
                  </a:cubicBezTo>
                  <a:close/>
                </a:path>
              </a:pathLst>
            </a:custGeom>
            <a:blipFill>
              <a:blip r:embed="rId6"/>
              <a:stretch>
                <a:fillRect l="-20326" t="0" r="-20326"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0365" y="4099506"/>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6" id="6"/>
          <p:cNvGrpSpPr/>
          <p:nvPr/>
        </p:nvGrpSpPr>
        <p:grpSpPr>
          <a:xfrm rot="0">
            <a:off x="15764186" y="303275"/>
            <a:ext cx="1495114" cy="461858"/>
            <a:chOff x="0" y="0"/>
            <a:chExt cx="393775" cy="121642"/>
          </a:xfrm>
        </p:grpSpPr>
        <p:sp>
          <p:nvSpPr>
            <p:cNvPr name="Freeform 7" id="7"/>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8" id="8"/>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4689803" y="303275"/>
            <a:ext cx="981255" cy="461858"/>
            <a:chOff x="0" y="0"/>
            <a:chExt cx="258438" cy="121642"/>
          </a:xfrm>
        </p:grpSpPr>
        <p:sp>
          <p:nvSpPr>
            <p:cNvPr name="Freeform 10" id="10"/>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1" id="11"/>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5034274" y="1428299"/>
            <a:ext cx="12035836" cy="2232554"/>
          </a:xfrm>
          <a:prstGeom prst="rect">
            <a:avLst/>
          </a:prstGeom>
        </p:spPr>
        <p:txBody>
          <a:bodyPr anchor="t" rtlCol="false" tIns="0" lIns="0" bIns="0" rIns="0">
            <a:spAutoFit/>
          </a:bodyPr>
          <a:lstStyle/>
          <a:p>
            <a:pPr algn="l">
              <a:lnSpc>
                <a:spcPts val="8041"/>
              </a:lnSpc>
            </a:pPr>
            <a:r>
              <a:rPr lang="en-US" sz="9350" spc="-635">
                <a:solidFill>
                  <a:srgbClr val="FFFFFF"/>
                </a:solidFill>
                <a:latin typeface="Telegraf"/>
                <a:ea typeface="Telegraf"/>
                <a:cs typeface="Telegraf"/>
                <a:sym typeface="Telegraf"/>
              </a:rPr>
              <a:t>Superposicion y entrelazamiento</a:t>
            </a:r>
          </a:p>
        </p:txBody>
      </p:sp>
      <p:sp>
        <p:nvSpPr>
          <p:cNvPr name="TextBox 13" id="13"/>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14" id="14"/>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15" id="15"/>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grpSp>
        <p:nvGrpSpPr>
          <p:cNvPr name="Group 16" id="16"/>
          <p:cNvGrpSpPr/>
          <p:nvPr/>
        </p:nvGrpSpPr>
        <p:grpSpPr>
          <a:xfrm rot="0">
            <a:off x="-1983908" y="3748525"/>
            <a:ext cx="6706771" cy="6538475"/>
            <a:chOff x="0" y="0"/>
            <a:chExt cx="1263026" cy="1231332"/>
          </a:xfrm>
        </p:grpSpPr>
        <p:sp>
          <p:nvSpPr>
            <p:cNvPr name="Freeform 17" id="17"/>
            <p:cNvSpPr/>
            <p:nvPr/>
          </p:nvSpPr>
          <p:spPr>
            <a:xfrm flipH="false" flipV="false" rot="0">
              <a:off x="0" y="0"/>
              <a:ext cx="1263026" cy="1231332"/>
            </a:xfrm>
            <a:custGeom>
              <a:avLst/>
              <a:gdLst/>
              <a:ahLst/>
              <a:cxnLst/>
              <a:rect r="r" b="b" t="t" l="l"/>
              <a:pathLst>
                <a:path h="1231332" w="1263026">
                  <a:moveTo>
                    <a:pt x="57717" y="0"/>
                  </a:moveTo>
                  <a:lnTo>
                    <a:pt x="1205309" y="0"/>
                  </a:lnTo>
                  <a:cubicBezTo>
                    <a:pt x="1220616" y="0"/>
                    <a:pt x="1235297" y="6081"/>
                    <a:pt x="1246121" y="16905"/>
                  </a:cubicBezTo>
                  <a:cubicBezTo>
                    <a:pt x="1256945" y="27729"/>
                    <a:pt x="1263026" y="42410"/>
                    <a:pt x="1263026" y="57717"/>
                  </a:cubicBezTo>
                  <a:lnTo>
                    <a:pt x="1263026" y="1173615"/>
                  </a:lnTo>
                  <a:cubicBezTo>
                    <a:pt x="1263026" y="1188923"/>
                    <a:pt x="1256945" y="1203603"/>
                    <a:pt x="1246121" y="1214428"/>
                  </a:cubicBezTo>
                  <a:cubicBezTo>
                    <a:pt x="1235297" y="1225252"/>
                    <a:pt x="1220616" y="1231332"/>
                    <a:pt x="1205309" y="1231332"/>
                  </a:cubicBezTo>
                  <a:lnTo>
                    <a:pt x="57717" y="1231332"/>
                  </a:lnTo>
                  <a:cubicBezTo>
                    <a:pt x="42410" y="1231332"/>
                    <a:pt x="27729" y="1225252"/>
                    <a:pt x="16905" y="1214428"/>
                  </a:cubicBezTo>
                  <a:cubicBezTo>
                    <a:pt x="6081" y="1203603"/>
                    <a:pt x="0" y="1188923"/>
                    <a:pt x="0" y="1173615"/>
                  </a:cubicBezTo>
                  <a:lnTo>
                    <a:pt x="0" y="57717"/>
                  </a:lnTo>
                  <a:cubicBezTo>
                    <a:pt x="0" y="42410"/>
                    <a:pt x="6081" y="27729"/>
                    <a:pt x="16905" y="16905"/>
                  </a:cubicBezTo>
                  <a:cubicBezTo>
                    <a:pt x="27729" y="6081"/>
                    <a:pt x="42410" y="0"/>
                    <a:pt x="57717" y="0"/>
                  </a:cubicBezTo>
                  <a:close/>
                </a:path>
              </a:pathLst>
            </a:custGeom>
            <a:blipFill>
              <a:blip r:embed="rId6"/>
              <a:stretch>
                <a:fillRect l="-23163" t="0" r="-23163" b="0"/>
              </a:stretch>
            </a:blipFill>
          </p:spPr>
        </p:sp>
      </p:grpSp>
      <p:grpSp>
        <p:nvGrpSpPr>
          <p:cNvPr name="Group 18" id="18"/>
          <p:cNvGrpSpPr/>
          <p:nvPr/>
        </p:nvGrpSpPr>
        <p:grpSpPr>
          <a:xfrm rot="0">
            <a:off x="5446763" y="3731271"/>
            <a:ext cx="12260452" cy="6059832"/>
            <a:chOff x="0" y="0"/>
            <a:chExt cx="3229090" cy="1596005"/>
          </a:xfrm>
        </p:grpSpPr>
        <p:sp>
          <p:nvSpPr>
            <p:cNvPr name="Freeform 19" id="19"/>
            <p:cNvSpPr/>
            <p:nvPr/>
          </p:nvSpPr>
          <p:spPr>
            <a:xfrm flipH="false" flipV="false" rot="0">
              <a:off x="0" y="0"/>
              <a:ext cx="3229090" cy="1596005"/>
            </a:xfrm>
            <a:custGeom>
              <a:avLst/>
              <a:gdLst/>
              <a:ahLst/>
              <a:cxnLst/>
              <a:rect r="r" b="b" t="t" l="l"/>
              <a:pathLst>
                <a:path h="1596005" w="3229090">
                  <a:moveTo>
                    <a:pt x="15786" y="0"/>
                  </a:moveTo>
                  <a:lnTo>
                    <a:pt x="3213304" y="0"/>
                  </a:lnTo>
                  <a:cubicBezTo>
                    <a:pt x="3217491" y="0"/>
                    <a:pt x="3221506" y="1663"/>
                    <a:pt x="3224467" y="4624"/>
                  </a:cubicBezTo>
                  <a:cubicBezTo>
                    <a:pt x="3227427" y="7584"/>
                    <a:pt x="3229090" y="11600"/>
                    <a:pt x="3229090" y="15786"/>
                  </a:cubicBezTo>
                  <a:lnTo>
                    <a:pt x="3229090" y="1580219"/>
                  </a:lnTo>
                  <a:cubicBezTo>
                    <a:pt x="3229090" y="1588937"/>
                    <a:pt x="3222023" y="1596005"/>
                    <a:pt x="3213304" y="1596005"/>
                  </a:cubicBezTo>
                  <a:lnTo>
                    <a:pt x="15786" y="1596005"/>
                  </a:lnTo>
                  <a:cubicBezTo>
                    <a:pt x="11600" y="1596005"/>
                    <a:pt x="7584" y="1594342"/>
                    <a:pt x="4624" y="1591381"/>
                  </a:cubicBezTo>
                  <a:cubicBezTo>
                    <a:pt x="1663" y="1588421"/>
                    <a:pt x="0" y="1584406"/>
                    <a:pt x="0" y="1580219"/>
                  </a:cubicBezTo>
                  <a:lnTo>
                    <a:pt x="0" y="15786"/>
                  </a:lnTo>
                  <a:cubicBezTo>
                    <a:pt x="0" y="11600"/>
                    <a:pt x="1663" y="7584"/>
                    <a:pt x="4624" y="4624"/>
                  </a:cubicBezTo>
                  <a:cubicBezTo>
                    <a:pt x="7584" y="1663"/>
                    <a:pt x="11600" y="0"/>
                    <a:pt x="15786" y="0"/>
                  </a:cubicBezTo>
                  <a:close/>
                </a:path>
              </a:pathLst>
            </a:custGeom>
            <a:solidFill>
              <a:srgbClr val="141414"/>
            </a:solidFill>
            <a:ln w="9525" cap="rnd">
              <a:solidFill>
                <a:srgbClr val="525252"/>
              </a:solidFill>
              <a:prstDash val="solid"/>
              <a:round/>
            </a:ln>
          </p:spPr>
        </p:sp>
        <p:sp>
          <p:nvSpPr>
            <p:cNvPr name="TextBox 20" id="20"/>
            <p:cNvSpPr txBox="true"/>
            <p:nvPr/>
          </p:nvSpPr>
          <p:spPr>
            <a:xfrm>
              <a:off x="0" y="-57150"/>
              <a:ext cx="3229090" cy="1653155"/>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9005686" y="5005186"/>
            <a:ext cx="276628" cy="27662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TextBox 24" id="24"/>
          <p:cNvSpPr txBox="true"/>
          <p:nvPr/>
        </p:nvSpPr>
        <p:spPr>
          <a:xfrm rot="0">
            <a:off x="6254457" y="4647217"/>
            <a:ext cx="10645064" cy="1508760"/>
          </a:xfrm>
          <a:prstGeom prst="rect">
            <a:avLst/>
          </a:prstGeom>
        </p:spPr>
        <p:txBody>
          <a:bodyPr anchor="t" rtlCol="false" tIns="0" lIns="0" bIns="0" rIns="0">
            <a:spAutoFit/>
          </a:bodyPr>
          <a:lstStyle/>
          <a:p>
            <a:pPr algn="ctr">
              <a:lnSpc>
                <a:spcPts val="2940"/>
              </a:lnSpc>
              <a:spcBef>
                <a:spcPct val="0"/>
              </a:spcBef>
            </a:pPr>
            <a:r>
              <a:rPr lang="en-US" sz="2100" spc="-63">
                <a:solidFill>
                  <a:srgbClr val="FFFFFF"/>
                </a:solidFill>
                <a:latin typeface="Telegraf"/>
                <a:ea typeface="Telegraf"/>
                <a:cs typeface="Telegraf"/>
                <a:sym typeface="Telegraf"/>
              </a:rPr>
              <a:t>La superposición es un principio fundamental de la mecánica cuántica que permite a un qubit representar múltiples estados simultáneamente. Esto significa que un qubit no está limitado a los valores clásicos de 0 o 1;  puede existir en una combinación de ambos hasta que se realice una medición </a:t>
            </a:r>
          </a:p>
        </p:txBody>
      </p:sp>
      <p:sp>
        <p:nvSpPr>
          <p:cNvPr name="TextBox 25" id="25"/>
          <p:cNvSpPr txBox="true"/>
          <p:nvPr/>
        </p:nvSpPr>
        <p:spPr>
          <a:xfrm rot="0">
            <a:off x="6254457" y="4099506"/>
            <a:ext cx="3304415" cy="418846"/>
          </a:xfrm>
          <a:prstGeom prst="rect">
            <a:avLst/>
          </a:prstGeom>
        </p:spPr>
        <p:txBody>
          <a:bodyPr anchor="t" rtlCol="false" tIns="0" lIns="0" bIns="0" rIns="0">
            <a:spAutoFit/>
          </a:bodyPr>
          <a:lstStyle/>
          <a:p>
            <a:pPr algn="l">
              <a:lnSpc>
                <a:spcPts val="2911"/>
              </a:lnSpc>
            </a:pPr>
            <a:r>
              <a:rPr lang="en-US" sz="2799" spc="-83">
                <a:solidFill>
                  <a:srgbClr val="FFFFFF"/>
                </a:solidFill>
                <a:latin typeface="Telegraf"/>
                <a:ea typeface="Telegraf"/>
                <a:cs typeface="Telegraf"/>
                <a:sym typeface="Telegraf"/>
              </a:rPr>
              <a:t>Superposición</a:t>
            </a:r>
          </a:p>
        </p:txBody>
      </p:sp>
      <p:sp>
        <p:nvSpPr>
          <p:cNvPr name="TextBox 26" id="26"/>
          <p:cNvSpPr txBox="true"/>
          <p:nvPr/>
        </p:nvSpPr>
        <p:spPr>
          <a:xfrm rot="0">
            <a:off x="6254457" y="6151134"/>
            <a:ext cx="3304415" cy="418846"/>
          </a:xfrm>
          <a:prstGeom prst="rect">
            <a:avLst/>
          </a:prstGeom>
        </p:spPr>
        <p:txBody>
          <a:bodyPr anchor="t" rtlCol="false" tIns="0" lIns="0" bIns="0" rIns="0">
            <a:spAutoFit/>
          </a:bodyPr>
          <a:lstStyle/>
          <a:p>
            <a:pPr algn="l">
              <a:lnSpc>
                <a:spcPts val="2911"/>
              </a:lnSpc>
            </a:pPr>
            <a:r>
              <a:rPr lang="en-US" sz="2799" spc="-83">
                <a:solidFill>
                  <a:srgbClr val="FFFFFF"/>
                </a:solidFill>
                <a:latin typeface="Telegraf"/>
                <a:ea typeface="Telegraf"/>
                <a:cs typeface="Telegraf"/>
                <a:sym typeface="Telegraf"/>
              </a:rPr>
              <a:t>Entrelazamiento</a:t>
            </a:r>
          </a:p>
        </p:txBody>
      </p:sp>
      <p:sp>
        <p:nvSpPr>
          <p:cNvPr name="TextBox 27" id="27"/>
          <p:cNvSpPr txBox="true"/>
          <p:nvPr/>
        </p:nvSpPr>
        <p:spPr>
          <a:xfrm rot="0">
            <a:off x="6254457" y="6674755"/>
            <a:ext cx="10519781" cy="1137285"/>
          </a:xfrm>
          <a:prstGeom prst="rect">
            <a:avLst/>
          </a:prstGeom>
        </p:spPr>
        <p:txBody>
          <a:bodyPr anchor="t" rtlCol="false" tIns="0" lIns="0" bIns="0" rIns="0">
            <a:spAutoFit/>
          </a:bodyPr>
          <a:lstStyle/>
          <a:p>
            <a:pPr algn="l">
              <a:lnSpc>
                <a:spcPts val="2940"/>
              </a:lnSpc>
              <a:spcBef>
                <a:spcPct val="0"/>
              </a:spcBef>
            </a:pPr>
            <a:r>
              <a:rPr lang="en-US" sz="2100" spc="-63">
                <a:solidFill>
                  <a:srgbClr val="FFFFFF"/>
                </a:solidFill>
                <a:latin typeface="Telegraf"/>
                <a:ea typeface="Telegraf"/>
                <a:cs typeface="Telegraf"/>
                <a:sym typeface="Telegraf"/>
              </a:rPr>
              <a:t>El entrelazamiento es un fenómeno cuántico en el que dos o más qubits se correlacionan de tal manera que el estado de uno depende instantáneamente del estado de otro, sin importar la distancia que los separe .</a:t>
            </a:r>
          </a:p>
        </p:txBody>
      </p:sp>
      <p:grpSp>
        <p:nvGrpSpPr>
          <p:cNvPr name="Group 28" id="28"/>
          <p:cNvGrpSpPr/>
          <p:nvPr/>
        </p:nvGrpSpPr>
        <p:grpSpPr>
          <a:xfrm rot="0">
            <a:off x="7101886" y="8202762"/>
            <a:ext cx="1055538" cy="105553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13047644" y="8657031"/>
            <a:ext cx="501983" cy="50198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4" id="34"/>
          <p:cNvGrpSpPr/>
          <p:nvPr/>
        </p:nvGrpSpPr>
        <p:grpSpPr>
          <a:xfrm rot="0">
            <a:off x="1028700" y="2334542"/>
            <a:ext cx="276628" cy="27662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7" id="37"/>
          <p:cNvGrpSpPr/>
          <p:nvPr/>
        </p:nvGrpSpPr>
        <p:grpSpPr>
          <a:xfrm rot="0">
            <a:off x="17120986" y="2057914"/>
            <a:ext cx="276628" cy="27662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40" id="40"/>
          <p:cNvGrpSpPr/>
          <p:nvPr/>
        </p:nvGrpSpPr>
        <p:grpSpPr>
          <a:xfrm rot="0">
            <a:off x="3117158" y="2793810"/>
            <a:ext cx="872554" cy="72120"/>
            <a:chOff x="0" y="0"/>
            <a:chExt cx="229809" cy="18995"/>
          </a:xfrm>
        </p:grpSpPr>
        <p:sp>
          <p:nvSpPr>
            <p:cNvPr name="Freeform 41" id="41"/>
            <p:cNvSpPr/>
            <p:nvPr/>
          </p:nvSpPr>
          <p:spPr>
            <a:xfrm flipH="false" flipV="false" rot="0">
              <a:off x="0" y="0"/>
              <a:ext cx="229809" cy="18995"/>
            </a:xfrm>
            <a:custGeom>
              <a:avLst/>
              <a:gdLst/>
              <a:ahLst/>
              <a:cxnLst/>
              <a:rect r="r" b="b" t="t" l="l"/>
              <a:pathLst>
                <a:path h="18995" w="229809">
                  <a:moveTo>
                    <a:pt x="0" y="0"/>
                  </a:moveTo>
                  <a:lnTo>
                    <a:pt x="229809" y="0"/>
                  </a:lnTo>
                  <a:lnTo>
                    <a:pt x="229809" y="18995"/>
                  </a:lnTo>
                  <a:lnTo>
                    <a:pt x="0" y="18995"/>
                  </a:lnTo>
                  <a:close/>
                </a:path>
              </a:pathLst>
            </a:custGeom>
            <a:solidFill>
              <a:srgbClr val="002EFF"/>
            </a:solidFill>
          </p:spPr>
        </p:sp>
        <p:sp>
          <p:nvSpPr>
            <p:cNvPr name="TextBox 42" id="42"/>
            <p:cNvSpPr txBox="true"/>
            <p:nvPr/>
          </p:nvSpPr>
          <p:spPr>
            <a:xfrm>
              <a:off x="0" y="-57150"/>
              <a:ext cx="229809" cy="7614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94916"/>
            <a:ext cx="322562" cy="278576"/>
          </a:xfrm>
          <a:custGeom>
            <a:avLst/>
            <a:gdLst/>
            <a:ahLst/>
            <a:cxnLst/>
            <a:rect r="r" b="b" t="t" l="l"/>
            <a:pathLst>
              <a:path h="278576" w="322562">
                <a:moveTo>
                  <a:pt x="0" y="0"/>
                </a:moveTo>
                <a:lnTo>
                  <a:pt x="322562" y="0"/>
                </a:lnTo>
                <a:lnTo>
                  <a:pt x="322562" y="278576"/>
                </a:lnTo>
                <a:lnTo>
                  <a:pt x="0" y="278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0365" y="4099506"/>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6" id="6"/>
          <p:cNvGrpSpPr/>
          <p:nvPr/>
        </p:nvGrpSpPr>
        <p:grpSpPr>
          <a:xfrm rot="0">
            <a:off x="15764186" y="303275"/>
            <a:ext cx="1495114" cy="461858"/>
            <a:chOff x="0" y="0"/>
            <a:chExt cx="393775" cy="121642"/>
          </a:xfrm>
        </p:grpSpPr>
        <p:sp>
          <p:nvSpPr>
            <p:cNvPr name="Freeform 7" id="7"/>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8" id="8"/>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4689803" y="303275"/>
            <a:ext cx="981255" cy="461858"/>
            <a:chOff x="0" y="0"/>
            <a:chExt cx="258438" cy="121642"/>
          </a:xfrm>
        </p:grpSpPr>
        <p:sp>
          <p:nvSpPr>
            <p:cNvPr name="Freeform 10" id="10"/>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1" id="11"/>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5034274" y="1428299"/>
            <a:ext cx="12035836" cy="2232554"/>
          </a:xfrm>
          <a:prstGeom prst="rect">
            <a:avLst/>
          </a:prstGeom>
        </p:spPr>
        <p:txBody>
          <a:bodyPr anchor="t" rtlCol="false" tIns="0" lIns="0" bIns="0" rIns="0">
            <a:spAutoFit/>
          </a:bodyPr>
          <a:lstStyle/>
          <a:p>
            <a:pPr algn="l">
              <a:lnSpc>
                <a:spcPts val="8041"/>
              </a:lnSpc>
            </a:pPr>
            <a:r>
              <a:rPr lang="en-US" sz="9350" spc="-635">
                <a:solidFill>
                  <a:srgbClr val="FFFFFF"/>
                </a:solidFill>
                <a:latin typeface="Telegraf"/>
                <a:ea typeface="Telegraf"/>
                <a:cs typeface="Telegraf"/>
                <a:sym typeface="Telegraf"/>
              </a:rPr>
              <a:t>Superposicion y entrelazamiento</a:t>
            </a:r>
          </a:p>
        </p:txBody>
      </p:sp>
      <p:sp>
        <p:nvSpPr>
          <p:cNvPr name="TextBox 13" id="13"/>
          <p:cNvSpPr txBox="true"/>
          <p:nvPr/>
        </p:nvSpPr>
        <p:spPr>
          <a:xfrm rot="0">
            <a:off x="1572020" y="371009"/>
            <a:ext cx="1568067" cy="269240"/>
          </a:xfrm>
          <a:prstGeom prst="rect">
            <a:avLst/>
          </a:prstGeom>
        </p:spPr>
        <p:txBody>
          <a:bodyPr anchor="t" rtlCol="false" tIns="0" lIns="0" bIns="0" rIns="0">
            <a:spAutoFit/>
          </a:bodyPr>
          <a:lstStyle/>
          <a:p>
            <a:pPr algn="l">
              <a:lnSpc>
                <a:spcPts val="1960"/>
              </a:lnSpc>
              <a:spcBef>
                <a:spcPct val="0"/>
              </a:spcBef>
            </a:pPr>
            <a:r>
              <a:rPr lang="en-US" sz="1400" spc="-42">
                <a:solidFill>
                  <a:srgbClr val="FFFFFF"/>
                </a:solidFill>
                <a:latin typeface="Telegraf"/>
                <a:ea typeface="Telegraf"/>
                <a:cs typeface="Telegraf"/>
                <a:sym typeface="Telegraf"/>
              </a:rPr>
              <a:t>Salford &amp; Co.</a:t>
            </a:r>
          </a:p>
        </p:txBody>
      </p:sp>
      <p:sp>
        <p:nvSpPr>
          <p:cNvPr name="TextBox 14" id="14"/>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15" id="15"/>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grpSp>
        <p:nvGrpSpPr>
          <p:cNvPr name="Group 16" id="16"/>
          <p:cNvGrpSpPr/>
          <p:nvPr/>
        </p:nvGrpSpPr>
        <p:grpSpPr>
          <a:xfrm rot="0">
            <a:off x="636192" y="3660853"/>
            <a:ext cx="17097935" cy="6059832"/>
            <a:chOff x="0" y="0"/>
            <a:chExt cx="4503160" cy="1596005"/>
          </a:xfrm>
        </p:grpSpPr>
        <p:sp>
          <p:nvSpPr>
            <p:cNvPr name="Freeform 17" id="17"/>
            <p:cNvSpPr/>
            <p:nvPr/>
          </p:nvSpPr>
          <p:spPr>
            <a:xfrm flipH="false" flipV="false" rot="0">
              <a:off x="0" y="0"/>
              <a:ext cx="4503160" cy="1596005"/>
            </a:xfrm>
            <a:custGeom>
              <a:avLst/>
              <a:gdLst/>
              <a:ahLst/>
              <a:cxnLst/>
              <a:rect r="r" b="b" t="t" l="l"/>
              <a:pathLst>
                <a:path h="1596005" w="4503160">
                  <a:moveTo>
                    <a:pt x="11320" y="0"/>
                  </a:moveTo>
                  <a:lnTo>
                    <a:pt x="4491840" y="0"/>
                  </a:lnTo>
                  <a:cubicBezTo>
                    <a:pt x="4498092" y="0"/>
                    <a:pt x="4503160" y="5068"/>
                    <a:pt x="4503160" y="11320"/>
                  </a:cubicBezTo>
                  <a:lnTo>
                    <a:pt x="4503160" y="1584685"/>
                  </a:lnTo>
                  <a:cubicBezTo>
                    <a:pt x="4503160" y="1590937"/>
                    <a:pt x="4498092" y="1596005"/>
                    <a:pt x="4491840" y="1596005"/>
                  </a:cubicBezTo>
                  <a:lnTo>
                    <a:pt x="11320" y="1596005"/>
                  </a:lnTo>
                  <a:cubicBezTo>
                    <a:pt x="5068" y="1596005"/>
                    <a:pt x="0" y="1590937"/>
                    <a:pt x="0" y="1584685"/>
                  </a:cubicBezTo>
                  <a:lnTo>
                    <a:pt x="0" y="11320"/>
                  </a:lnTo>
                  <a:cubicBezTo>
                    <a:pt x="0" y="5068"/>
                    <a:pt x="5068" y="0"/>
                    <a:pt x="11320" y="0"/>
                  </a:cubicBezTo>
                  <a:close/>
                </a:path>
              </a:pathLst>
            </a:custGeom>
            <a:solidFill>
              <a:srgbClr val="141414"/>
            </a:solidFill>
            <a:ln w="9525" cap="rnd">
              <a:solidFill>
                <a:srgbClr val="525252"/>
              </a:solidFill>
              <a:prstDash val="solid"/>
              <a:round/>
            </a:ln>
          </p:spPr>
        </p:sp>
        <p:sp>
          <p:nvSpPr>
            <p:cNvPr name="TextBox 18" id="18"/>
            <p:cNvSpPr txBox="true"/>
            <p:nvPr/>
          </p:nvSpPr>
          <p:spPr>
            <a:xfrm>
              <a:off x="0" y="-57150"/>
              <a:ext cx="4503160" cy="1653155"/>
            </a:xfrm>
            <a:prstGeom prst="rect">
              <a:avLst/>
            </a:prstGeom>
          </p:spPr>
          <p:txBody>
            <a:bodyPr anchor="ctr" rtlCol="false" tIns="50800" lIns="50800" bIns="50800" rIns="50800"/>
            <a:lstStyle/>
            <a:p>
              <a:pPr algn="ctr">
                <a:lnSpc>
                  <a:spcPts val="1960"/>
                </a:lnSpc>
              </a:pPr>
            </a:p>
          </p:txBody>
        </p:sp>
      </p:grpSp>
      <p:grpSp>
        <p:nvGrpSpPr>
          <p:cNvPr name="Group 19" id="19"/>
          <p:cNvGrpSpPr/>
          <p:nvPr/>
        </p:nvGrpSpPr>
        <p:grpSpPr>
          <a:xfrm rot="0">
            <a:off x="6572697" y="5005186"/>
            <a:ext cx="276628" cy="27662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
        <p:nvSpPr>
          <p:cNvPr name="TextBox 22" id="22"/>
          <p:cNvSpPr txBox="true"/>
          <p:nvPr/>
        </p:nvSpPr>
        <p:spPr>
          <a:xfrm rot="0">
            <a:off x="1729859" y="4209773"/>
            <a:ext cx="3304415" cy="418846"/>
          </a:xfrm>
          <a:prstGeom prst="rect">
            <a:avLst/>
          </a:prstGeom>
        </p:spPr>
        <p:txBody>
          <a:bodyPr anchor="t" rtlCol="false" tIns="0" lIns="0" bIns="0" rIns="0">
            <a:spAutoFit/>
          </a:bodyPr>
          <a:lstStyle/>
          <a:p>
            <a:pPr algn="l">
              <a:lnSpc>
                <a:spcPts val="2911"/>
              </a:lnSpc>
            </a:pPr>
            <a:r>
              <a:rPr lang="en-US" sz="2799" spc="-83">
                <a:solidFill>
                  <a:srgbClr val="FFFFFF"/>
                </a:solidFill>
                <a:latin typeface="Telegraf"/>
                <a:ea typeface="Telegraf"/>
                <a:cs typeface="Telegraf"/>
                <a:sym typeface="Telegraf"/>
              </a:rPr>
              <a:t>Superposición</a:t>
            </a:r>
          </a:p>
        </p:txBody>
      </p:sp>
      <p:sp>
        <p:nvSpPr>
          <p:cNvPr name="TextBox 23" id="23"/>
          <p:cNvSpPr txBox="true"/>
          <p:nvPr/>
        </p:nvSpPr>
        <p:spPr>
          <a:xfrm rot="0">
            <a:off x="11876015" y="4241878"/>
            <a:ext cx="3304415" cy="418846"/>
          </a:xfrm>
          <a:prstGeom prst="rect">
            <a:avLst/>
          </a:prstGeom>
        </p:spPr>
        <p:txBody>
          <a:bodyPr anchor="t" rtlCol="false" tIns="0" lIns="0" bIns="0" rIns="0">
            <a:spAutoFit/>
          </a:bodyPr>
          <a:lstStyle/>
          <a:p>
            <a:pPr algn="l">
              <a:lnSpc>
                <a:spcPts val="2911"/>
              </a:lnSpc>
            </a:pPr>
            <a:r>
              <a:rPr lang="en-US" sz="2799" spc="-83">
                <a:solidFill>
                  <a:srgbClr val="FFFFFF"/>
                </a:solidFill>
                <a:latin typeface="Telegraf"/>
                <a:ea typeface="Telegraf"/>
                <a:cs typeface="Telegraf"/>
                <a:sym typeface="Telegraf"/>
              </a:rPr>
              <a:t>Entrelazamiento</a:t>
            </a:r>
          </a:p>
        </p:txBody>
      </p:sp>
      <p:grpSp>
        <p:nvGrpSpPr>
          <p:cNvPr name="Group 24" id="24"/>
          <p:cNvGrpSpPr/>
          <p:nvPr/>
        </p:nvGrpSpPr>
        <p:grpSpPr>
          <a:xfrm rot="0">
            <a:off x="4668897" y="8202762"/>
            <a:ext cx="1055538" cy="105553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27" id="27"/>
          <p:cNvGrpSpPr/>
          <p:nvPr/>
        </p:nvGrpSpPr>
        <p:grpSpPr>
          <a:xfrm rot="0">
            <a:off x="10614655" y="8657031"/>
            <a:ext cx="501983" cy="50198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0" id="30"/>
          <p:cNvGrpSpPr/>
          <p:nvPr/>
        </p:nvGrpSpPr>
        <p:grpSpPr>
          <a:xfrm rot="0">
            <a:off x="1028700" y="2334542"/>
            <a:ext cx="276628" cy="27662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3" id="33"/>
          <p:cNvGrpSpPr/>
          <p:nvPr/>
        </p:nvGrpSpPr>
        <p:grpSpPr>
          <a:xfrm rot="0">
            <a:off x="17120986" y="2057914"/>
            <a:ext cx="276628" cy="27662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36" id="36"/>
          <p:cNvGrpSpPr/>
          <p:nvPr/>
        </p:nvGrpSpPr>
        <p:grpSpPr>
          <a:xfrm rot="0">
            <a:off x="3117158" y="2793810"/>
            <a:ext cx="872554" cy="72120"/>
            <a:chOff x="0" y="0"/>
            <a:chExt cx="229809" cy="18995"/>
          </a:xfrm>
        </p:grpSpPr>
        <p:sp>
          <p:nvSpPr>
            <p:cNvPr name="Freeform 37" id="37"/>
            <p:cNvSpPr/>
            <p:nvPr/>
          </p:nvSpPr>
          <p:spPr>
            <a:xfrm flipH="false" flipV="false" rot="0">
              <a:off x="0" y="0"/>
              <a:ext cx="229809" cy="18995"/>
            </a:xfrm>
            <a:custGeom>
              <a:avLst/>
              <a:gdLst/>
              <a:ahLst/>
              <a:cxnLst/>
              <a:rect r="r" b="b" t="t" l="l"/>
              <a:pathLst>
                <a:path h="18995" w="229809">
                  <a:moveTo>
                    <a:pt x="0" y="0"/>
                  </a:moveTo>
                  <a:lnTo>
                    <a:pt x="229809" y="0"/>
                  </a:lnTo>
                  <a:lnTo>
                    <a:pt x="229809" y="18995"/>
                  </a:lnTo>
                  <a:lnTo>
                    <a:pt x="0" y="18995"/>
                  </a:lnTo>
                  <a:close/>
                </a:path>
              </a:pathLst>
            </a:custGeom>
            <a:solidFill>
              <a:srgbClr val="002EFF"/>
            </a:solidFill>
          </p:spPr>
        </p:sp>
        <p:sp>
          <p:nvSpPr>
            <p:cNvPr name="TextBox 38" id="38"/>
            <p:cNvSpPr txBox="true"/>
            <p:nvPr/>
          </p:nvSpPr>
          <p:spPr>
            <a:xfrm>
              <a:off x="0" y="-57150"/>
              <a:ext cx="229809" cy="76145"/>
            </a:xfrm>
            <a:prstGeom prst="rect">
              <a:avLst/>
            </a:prstGeom>
          </p:spPr>
          <p:txBody>
            <a:bodyPr anchor="ctr" rtlCol="false" tIns="50800" lIns="50800" bIns="50800" rIns="50800"/>
            <a:lstStyle/>
            <a:p>
              <a:pPr algn="ctr">
                <a:lnSpc>
                  <a:spcPts val="1960"/>
                </a:lnSpc>
              </a:pPr>
            </a:p>
          </p:txBody>
        </p:sp>
      </p:grpSp>
      <p:sp>
        <p:nvSpPr>
          <p:cNvPr name="TextBox 39" id="39"/>
          <p:cNvSpPr txBox="true"/>
          <p:nvPr/>
        </p:nvSpPr>
        <p:spPr>
          <a:xfrm rot="0">
            <a:off x="1028700" y="4584524"/>
            <a:ext cx="7385019" cy="3737610"/>
          </a:xfrm>
          <a:prstGeom prst="rect">
            <a:avLst/>
          </a:prstGeom>
        </p:spPr>
        <p:txBody>
          <a:bodyPr anchor="t" rtlCol="false" tIns="0" lIns="0" bIns="0" rIns="0">
            <a:spAutoFit/>
          </a:bodyPr>
          <a:lstStyle/>
          <a:p>
            <a:pPr algn="l">
              <a:lnSpc>
                <a:spcPts val="2940"/>
              </a:lnSpc>
              <a:spcBef>
                <a:spcPct val="0"/>
              </a:spcBef>
            </a:pPr>
            <a:r>
              <a:rPr lang="en-US" sz="2100" spc="-63">
                <a:solidFill>
                  <a:srgbClr val="FFFFFF"/>
                </a:solidFill>
                <a:latin typeface="Telegraf"/>
                <a:ea typeface="Telegraf"/>
                <a:cs typeface="Telegraf"/>
                <a:sym typeface="Telegraf"/>
              </a:rPr>
              <a:t>Algoritmo de Grover</a:t>
            </a:r>
          </a:p>
          <a:p>
            <a:pPr algn="l">
              <a:lnSpc>
                <a:spcPts val="2940"/>
              </a:lnSpc>
              <a:spcBef>
                <a:spcPct val="0"/>
              </a:spcBef>
            </a:pPr>
            <a:r>
              <a:rPr lang="en-US" sz="2100" spc="-63">
                <a:solidFill>
                  <a:srgbClr val="FFFFFF"/>
                </a:solidFill>
                <a:latin typeface="Telegraf"/>
                <a:ea typeface="Telegraf"/>
                <a:cs typeface="Telegraf"/>
                <a:sym typeface="Telegraf"/>
              </a:rPr>
              <a:t>Uno de los algoritmos cuánticos más conocidos que aprovecha la superposición es el algoritmo de Grover, que mejora la búsqueda no estructurada en bases de datos.</a:t>
            </a:r>
          </a:p>
          <a:p>
            <a:pPr algn="l">
              <a:lnSpc>
                <a:spcPts val="2940"/>
              </a:lnSpc>
              <a:spcBef>
                <a:spcPct val="0"/>
              </a:spcBef>
            </a:pPr>
            <a:r>
              <a:rPr lang="en-US" sz="2100" spc="-63">
                <a:solidFill>
                  <a:srgbClr val="FFFFFF"/>
                </a:solidFill>
                <a:latin typeface="Telegraf"/>
                <a:ea typeface="Telegraf"/>
                <a:cs typeface="Telegraf"/>
                <a:sym typeface="Telegraf"/>
              </a:rPr>
              <a:t>¿Cómo funciona?</a:t>
            </a:r>
          </a:p>
          <a:p>
            <a:pPr algn="l">
              <a:lnSpc>
                <a:spcPts val="2940"/>
              </a:lnSpc>
              <a:spcBef>
                <a:spcPct val="0"/>
              </a:spcBef>
            </a:pPr>
            <a:r>
              <a:rPr lang="en-US" sz="2100" spc="-63">
                <a:solidFill>
                  <a:srgbClr val="FFFFFF"/>
                </a:solidFill>
                <a:latin typeface="Telegraf"/>
                <a:ea typeface="Telegraf"/>
                <a:cs typeface="Telegraf"/>
                <a:sym typeface="Telegraf"/>
              </a:rPr>
              <a:t>Imagina que tienes una base de datos de 1 millón de entradas. Un algoritmo clásico necesitaría hacer 1,000,000 operaciones para encontrar el elemento correcto. Sin embargo, el algoritmo de Grover, usando superposición, puede reducir esta búsqueda a solo la mitad (1000) operaciones.</a:t>
            </a:r>
          </a:p>
        </p:txBody>
      </p:sp>
      <p:sp>
        <p:nvSpPr>
          <p:cNvPr name="TextBox 40" id="40"/>
          <p:cNvSpPr txBox="true"/>
          <p:nvPr/>
        </p:nvSpPr>
        <p:spPr>
          <a:xfrm rot="0">
            <a:off x="8941867" y="4584524"/>
            <a:ext cx="8317433" cy="3366135"/>
          </a:xfrm>
          <a:prstGeom prst="rect">
            <a:avLst/>
          </a:prstGeom>
        </p:spPr>
        <p:txBody>
          <a:bodyPr anchor="t" rtlCol="false" tIns="0" lIns="0" bIns="0" rIns="0">
            <a:spAutoFit/>
          </a:bodyPr>
          <a:lstStyle/>
          <a:p>
            <a:pPr algn="l">
              <a:lnSpc>
                <a:spcPts val="2940"/>
              </a:lnSpc>
              <a:spcBef>
                <a:spcPct val="0"/>
              </a:spcBef>
            </a:pPr>
            <a:r>
              <a:rPr lang="en-US" sz="2100" spc="-63">
                <a:solidFill>
                  <a:srgbClr val="FFFFFF"/>
                </a:solidFill>
                <a:latin typeface="Telegraf"/>
                <a:ea typeface="Telegraf"/>
                <a:cs typeface="Telegraf"/>
                <a:sym typeface="Telegraf"/>
              </a:rPr>
              <a:t>Teleportación Cuántica</a:t>
            </a:r>
          </a:p>
          <a:p>
            <a:pPr algn="l">
              <a:lnSpc>
                <a:spcPts val="2940"/>
              </a:lnSpc>
              <a:spcBef>
                <a:spcPct val="0"/>
              </a:spcBef>
            </a:pPr>
            <a:r>
              <a:rPr lang="en-US" sz="2100" spc="-63">
                <a:solidFill>
                  <a:srgbClr val="FFFFFF"/>
                </a:solidFill>
                <a:latin typeface="Telegraf"/>
                <a:ea typeface="Telegraf"/>
                <a:cs typeface="Telegraf"/>
                <a:sym typeface="Telegraf"/>
              </a:rPr>
              <a:t>La teleportación cuántica es un proceso en el que la información cuántica de un qubit se transfiere instantáneamente a otro qubit, sin mover físicamente la partícula.</a:t>
            </a:r>
          </a:p>
          <a:p>
            <a:pPr algn="l">
              <a:lnSpc>
                <a:spcPts val="2940"/>
              </a:lnSpc>
              <a:spcBef>
                <a:spcPct val="0"/>
              </a:spcBef>
            </a:pPr>
            <a:r>
              <a:rPr lang="en-US" sz="2100" spc="-63">
                <a:solidFill>
                  <a:srgbClr val="FFFFFF"/>
                </a:solidFill>
                <a:latin typeface="Telegraf"/>
                <a:ea typeface="Telegraf"/>
                <a:cs typeface="Telegraf"/>
                <a:sym typeface="Telegraf"/>
              </a:rPr>
              <a:t>¿Cómo funciona?</a:t>
            </a:r>
          </a:p>
          <a:p>
            <a:pPr algn="l">
              <a:lnSpc>
                <a:spcPts val="2940"/>
              </a:lnSpc>
              <a:spcBef>
                <a:spcPct val="0"/>
              </a:spcBef>
            </a:pPr>
            <a:r>
              <a:rPr lang="en-US" sz="2100" spc="-63">
                <a:solidFill>
                  <a:srgbClr val="FFFFFF"/>
                </a:solidFill>
                <a:latin typeface="Telegraf"/>
                <a:ea typeface="Telegraf"/>
                <a:cs typeface="Telegraf"/>
                <a:sym typeface="Telegraf"/>
              </a:rPr>
              <a:t>Si tenemos dos partículas entrelazadas, un qubit en una ubicación A y otro en B, podemos medir el estado del qubit en A, y ese estado será instantáneamente reflejado en el qubit de B, independientemente de la distancia que los separe.</a:t>
            </a:r>
          </a:p>
        </p:txBody>
      </p:sp>
      <p:sp>
        <p:nvSpPr>
          <p:cNvPr name="TextBox 41" id="41"/>
          <p:cNvSpPr txBox="true"/>
          <p:nvPr/>
        </p:nvSpPr>
        <p:spPr>
          <a:xfrm rot="0">
            <a:off x="1028700" y="8475996"/>
            <a:ext cx="7108159" cy="1059183"/>
          </a:xfrm>
          <a:prstGeom prst="rect">
            <a:avLst/>
          </a:prstGeom>
        </p:spPr>
        <p:txBody>
          <a:bodyPr anchor="t" rtlCol="false" tIns="0" lIns="0" bIns="0" rIns="0">
            <a:spAutoFit/>
          </a:bodyPr>
          <a:lstStyle/>
          <a:p>
            <a:pPr algn="ctr">
              <a:lnSpc>
                <a:spcPts val="2075"/>
              </a:lnSpc>
              <a:spcBef>
                <a:spcPct val="0"/>
              </a:spcBef>
            </a:pPr>
            <a:r>
              <a:rPr lang="en-US" sz="1482" spc="-44">
                <a:solidFill>
                  <a:srgbClr val="FFFFFF"/>
                </a:solidFill>
                <a:latin typeface="Telegraf"/>
                <a:ea typeface="Telegraf"/>
                <a:cs typeface="Telegraf"/>
                <a:sym typeface="Telegraf"/>
              </a:rPr>
              <a:t>D</a:t>
            </a:r>
            <a:r>
              <a:rPr lang="en-US" sz="1482" spc="-44">
                <a:solidFill>
                  <a:srgbClr val="FFFFFF"/>
                </a:solidFill>
                <a:latin typeface="Telegraf"/>
                <a:ea typeface="Telegraf"/>
                <a:cs typeface="Telegraf"/>
                <a:sym typeface="Telegraf"/>
              </a:rPr>
              <a:t>iseño de nuevos materiales o medicamentos, acelerando la investigación farmacéutica. Empresas como Google y IBM están trabajando para desarrollar simuladores cuánticos que ayuden a entender mejor las interacciones a nivel atómico, lo que podría transformar la medicina y química</a:t>
            </a:r>
          </a:p>
        </p:txBody>
      </p:sp>
      <p:sp>
        <p:nvSpPr>
          <p:cNvPr name="TextBox 42" id="42"/>
          <p:cNvSpPr txBox="true"/>
          <p:nvPr/>
        </p:nvSpPr>
        <p:spPr>
          <a:xfrm rot="0">
            <a:off x="10405927" y="8484059"/>
            <a:ext cx="6244591" cy="1056116"/>
          </a:xfrm>
          <a:prstGeom prst="rect">
            <a:avLst/>
          </a:prstGeom>
        </p:spPr>
        <p:txBody>
          <a:bodyPr anchor="t" rtlCol="false" tIns="0" lIns="0" bIns="0" rIns="0">
            <a:spAutoFit/>
          </a:bodyPr>
          <a:lstStyle/>
          <a:p>
            <a:pPr algn="ctr">
              <a:lnSpc>
                <a:spcPts val="2069"/>
              </a:lnSpc>
              <a:spcBef>
                <a:spcPct val="0"/>
              </a:spcBef>
            </a:pPr>
            <a:r>
              <a:rPr lang="en-US" sz="1478" spc="-44">
                <a:solidFill>
                  <a:srgbClr val="FFFFFF"/>
                </a:solidFill>
                <a:latin typeface="Telegraf"/>
                <a:ea typeface="Telegraf"/>
                <a:cs typeface="Telegraf"/>
                <a:sym typeface="Telegraf"/>
              </a:rPr>
              <a:t>Empresas como ID Quantique están implementando sistemas de criptografía cuántica que utilizan el entrelazamiento para asegurar las comunicaciones, algo crucial para la seguridad en Internet, transacciones bancarias y protección de datos sensibles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428562" y="-33193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76162" y="-3166936"/>
            <a:ext cx="8462836" cy="8462836"/>
          </a:xfrm>
          <a:custGeom>
            <a:avLst/>
            <a:gdLst/>
            <a:ahLst/>
            <a:cxnLst/>
            <a:rect r="r" b="b" t="t" l="l"/>
            <a:pathLst>
              <a:path h="8462836" w="8462836">
                <a:moveTo>
                  <a:pt x="0" y="0"/>
                </a:moveTo>
                <a:lnTo>
                  <a:pt x="8462836" y="0"/>
                </a:lnTo>
                <a:lnTo>
                  <a:pt x="8462836" y="8462836"/>
                </a:lnTo>
                <a:lnTo>
                  <a:pt x="0" y="846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200365" y="4099506"/>
            <a:ext cx="8848230" cy="8848230"/>
          </a:xfrm>
          <a:custGeom>
            <a:avLst/>
            <a:gdLst/>
            <a:ahLst/>
            <a:cxnLst/>
            <a:rect r="r" b="b" t="t" l="l"/>
            <a:pathLst>
              <a:path h="8848230" w="8848230">
                <a:moveTo>
                  <a:pt x="0" y="0"/>
                </a:moveTo>
                <a:lnTo>
                  <a:pt x="8848230" y="0"/>
                </a:lnTo>
                <a:lnTo>
                  <a:pt x="8848230" y="8848230"/>
                </a:lnTo>
                <a:lnTo>
                  <a:pt x="0" y="8848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1028700" y="1033462"/>
            <a:ext cx="16230600" cy="0"/>
          </a:xfrm>
          <a:prstGeom prst="line">
            <a:avLst/>
          </a:prstGeom>
          <a:ln cap="flat" w="9525">
            <a:solidFill>
              <a:srgbClr val="FFFFFF">
                <a:alpha val="19608"/>
              </a:srgbClr>
            </a:solidFill>
            <a:prstDash val="solid"/>
            <a:headEnd type="none" len="sm" w="sm"/>
            <a:tailEnd type="none" len="sm" w="sm"/>
          </a:ln>
        </p:spPr>
      </p:sp>
      <p:grpSp>
        <p:nvGrpSpPr>
          <p:cNvPr name="Group 6" id="6"/>
          <p:cNvGrpSpPr/>
          <p:nvPr/>
        </p:nvGrpSpPr>
        <p:grpSpPr>
          <a:xfrm rot="0">
            <a:off x="15764186" y="303275"/>
            <a:ext cx="1495114" cy="461858"/>
            <a:chOff x="0" y="0"/>
            <a:chExt cx="393775" cy="121642"/>
          </a:xfrm>
        </p:grpSpPr>
        <p:sp>
          <p:nvSpPr>
            <p:cNvPr name="Freeform 7" id="7"/>
            <p:cNvSpPr/>
            <p:nvPr/>
          </p:nvSpPr>
          <p:spPr>
            <a:xfrm flipH="false" flipV="false" rot="0">
              <a:off x="0" y="0"/>
              <a:ext cx="393775" cy="121642"/>
            </a:xfrm>
            <a:custGeom>
              <a:avLst/>
              <a:gdLst/>
              <a:ahLst/>
              <a:cxnLst/>
              <a:rect r="r" b="b" t="t" l="l"/>
              <a:pathLst>
                <a:path h="121642" w="393775">
                  <a:moveTo>
                    <a:pt x="60821" y="0"/>
                  </a:moveTo>
                  <a:lnTo>
                    <a:pt x="332954" y="0"/>
                  </a:lnTo>
                  <a:cubicBezTo>
                    <a:pt x="366544" y="0"/>
                    <a:pt x="393775" y="27230"/>
                    <a:pt x="393775" y="60821"/>
                  </a:cubicBezTo>
                  <a:lnTo>
                    <a:pt x="393775" y="60821"/>
                  </a:lnTo>
                  <a:cubicBezTo>
                    <a:pt x="393775" y="76951"/>
                    <a:pt x="387367" y="92421"/>
                    <a:pt x="375961" y="103828"/>
                  </a:cubicBezTo>
                  <a:cubicBezTo>
                    <a:pt x="364555" y="115234"/>
                    <a:pt x="349085" y="121642"/>
                    <a:pt x="332954"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141414"/>
            </a:solidFill>
            <a:ln w="9525" cap="rnd">
              <a:solidFill>
                <a:srgbClr val="525252"/>
              </a:solidFill>
              <a:prstDash val="solid"/>
              <a:round/>
            </a:ln>
          </p:spPr>
        </p:sp>
        <p:sp>
          <p:nvSpPr>
            <p:cNvPr name="TextBox 8" id="8"/>
            <p:cNvSpPr txBox="true"/>
            <p:nvPr/>
          </p:nvSpPr>
          <p:spPr>
            <a:xfrm>
              <a:off x="0" y="-57150"/>
              <a:ext cx="393775" cy="178792"/>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4689803" y="303275"/>
            <a:ext cx="981255" cy="461858"/>
            <a:chOff x="0" y="0"/>
            <a:chExt cx="258438" cy="121642"/>
          </a:xfrm>
        </p:grpSpPr>
        <p:sp>
          <p:nvSpPr>
            <p:cNvPr name="Freeform 10" id="10"/>
            <p:cNvSpPr/>
            <p:nvPr/>
          </p:nvSpPr>
          <p:spPr>
            <a:xfrm flipH="false" flipV="false" rot="0">
              <a:off x="0" y="0"/>
              <a:ext cx="258438" cy="121642"/>
            </a:xfrm>
            <a:custGeom>
              <a:avLst/>
              <a:gdLst/>
              <a:ahLst/>
              <a:cxnLst/>
              <a:rect r="r" b="b" t="t" l="l"/>
              <a:pathLst>
                <a:path h="121642" w="258438">
                  <a:moveTo>
                    <a:pt x="60821" y="0"/>
                  </a:moveTo>
                  <a:lnTo>
                    <a:pt x="197617" y="0"/>
                  </a:lnTo>
                  <a:cubicBezTo>
                    <a:pt x="213747" y="0"/>
                    <a:pt x="229218" y="6408"/>
                    <a:pt x="240624" y="17814"/>
                  </a:cubicBezTo>
                  <a:cubicBezTo>
                    <a:pt x="252030" y="29220"/>
                    <a:pt x="258438" y="44690"/>
                    <a:pt x="258438" y="60821"/>
                  </a:cubicBezTo>
                  <a:lnTo>
                    <a:pt x="258438" y="60821"/>
                  </a:lnTo>
                  <a:cubicBezTo>
                    <a:pt x="258438" y="94411"/>
                    <a:pt x="231207" y="121642"/>
                    <a:pt x="197617" y="121642"/>
                  </a:cubicBezTo>
                  <a:lnTo>
                    <a:pt x="60821" y="121642"/>
                  </a:lnTo>
                  <a:cubicBezTo>
                    <a:pt x="44690" y="121642"/>
                    <a:pt x="29220" y="115234"/>
                    <a:pt x="17814" y="103828"/>
                  </a:cubicBezTo>
                  <a:cubicBezTo>
                    <a:pt x="6408" y="92421"/>
                    <a:pt x="0" y="76951"/>
                    <a:pt x="0" y="60821"/>
                  </a:cubicBezTo>
                  <a:lnTo>
                    <a:pt x="0" y="60821"/>
                  </a:lnTo>
                  <a:cubicBezTo>
                    <a:pt x="0" y="44690"/>
                    <a:pt x="6408" y="29220"/>
                    <a:pt x="17814" y="17814"/>
                  </a:cubicBezTo>
                  <a:cubicBezTo>
                    <a:pt x="29220" y="6408"/>
                    <a:pt x="44690" y="0"/>
                    <a:pt x="60821" y="0"/>
                  </a:cubicBezTo>
                  <a:close/>
                </a:path>
              </a:pathLst>
            </a:custGeom>
            <a:solidFill>
              <a:srgbClr val="002EFF"/>
            </a:solidFill>
            <a:ln w="9525" cap="rnd">
              <a:solidFill>
                <a:srgbClr val="002EFF"/>
              </a:solidFill>
              <a:prstDash val="solid"/>
              <a:round/>
            </a:ln>
          </p:spPr>
        </p:sp>
        <p:sp>
          <p:nvSpPr>
            <p:cNvPr name="TextBox 11" id="11"/>
            <p:cNvSpPr txBox="true"/>
            <p:nvPr/>
          </p:nvSpPr>
          <p:spPr>
            <a:xfrm>
              <a:off x="0" y="-57150"/>
              <a:ext cx="258438" cy="178792"/>
            </a:xfrm>
            <a:prstGeom prst="rect">
              <a:avLst/>
            </a:prstGeom>
          </p:spPr>
          <p:txBody>
            <a:bodyPr anchor="ctr" rtlCol="false" tIns="50800" lIns="50800" bIns="50800" rIns="50800"/>
            <a:lstStyle/>
            <a:p>
              <a:pPr algn="ctr">
                <a:lnSpc>
                  <a:spcPts val="1960"/>
                </a:lnSpc>
              </a:pPr>
            </a:p>
          </p:txBody>
        </p:sp>
      </p:grpSp>
      <p:sp>
        <p:nvSpPr>
          <p:cNvPr name="TextBox 12" id="12"/>
          <p:cNvSpPr txBox="true"/>
          <p:nvPr/>
        </p:nvSpPr>
        <p:spPr>
          <a:xfrm rot="0">
            <a:off x="15953375" y="371009"/>
            <a:ext cx="1116735"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Contact Us</a:t>
            </a:r>
          </a:p>
        </p:txBody>
      </p:sp>
      <p:sp>
        <p:nvSpPr>
          <p:cNvPr name="TextBox 13" id="13"/>
          <p:cNvSpPr txBox="true"/>
          <p:nvPr/>
        </p:nvSpPr>
        <p:spPr>
          <a:xfrm rot="0">
            <a:off x="14901247" y="371009"/>
            <a:ext cx="558368" cy="269240"/>
          </a:xfrm>
          <a:prstGeom prst="rect">
            <a:avLst/>
          </a:prstGeom>
        </p:spPr>
        <p:txBody>
          <a:bodyPr anchor="t" rtlCol="false" tIns="0" lIns="0" bIns="0" rIns="0">
            <a:spAutoFit/>
          </a:bodyPr>
          <a:lstStyle/>
          <a:p>
            <a:pPr algn="ctr">
              <a:lnSpc>
                <a:spcPts val="1960"/>
              </a:lnSpc>
              <a:spcBef>
                <a:spcPct val="0"/>
              </a:spcBef>
            </a:pPr>
            <a:r>
              <a:rPr lang="en-US" sz="1400" spc="-42">
                <a:solidFill>
                  <a:srgbClr val="FFFFFF"/>
                </a:solidFill>
                <a:latin typeface="Telegraf"/>
                <a:ea typeface="Telegraf"/>
                <a:cs typeface="Telegraf"/>
                <a:sym typeface="Telegraf"/>
              </a:rPr>
              <a:t>Help</a:t>
            </a:r>
          </a:p>
        </p:txBody>
      </p:sp>
      <p:grpSp>
        <p:nvGrpSpPr>
          <p:cNvPr name="Group 14" id="14"/>
          <p:cNvGrpSpPr/>
          <p:nvPr/>
        </p:nvGrpSpPr>
        <p:grpSpPr>
          <a:xfrm rot="0">
            <a:off x="1028700" y="2334542"/>
            <a:ext cx="276628" cy="27662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grpSp>
        <p:nvGrpSpPr>
          <p:cNvPr name="Group 17" id="17"/>
          <p:cNvGrpSpPr/>
          <p:nvPr/>
        </p:nvGrpSpPr>
        <p:grpSpPr>
          <a:xfrm rot="0">
            <a:off x="3117158" y="2793810"/>
            <a:ext cx="872554" cy="72120"/>
            <a:chOff x="0" y="0"/>
            <a:chExt cx="229809" cy="18995"/>
          </a:xfrm>
        </p:grpSpPr>
        <p:sp>
          <p:nvSpPr>
            <p:cNvPr name="Freeform 18" id="18"/>
            <p:cNvSpPr/>
            <p:nvPr/>
          </p:nvSpPr>
          <p:spPr>
            <a:xfrm flipH="false" flipV="false" rot="0">
              <a:off x="0" y="0"/>
              <a:ext cx="229809" cy="18995"/>
            </a:xfrm>
            <a:custGeom>
              <a:avLst/>
              <a:gdLst/>
              <a:ahLst/>
              <a:cxnLst/>
              <a:rect r="r" b="b" t="t" l="l"/>
              <a:pathLst>
                <a:path h="18995" w="229809">
                  <a:moveTo>
                    <a:pt x="0" y="0"/>
                  </a:moveTo>
                  <a:lnTo>
                    <a:pt x="229809" y="0"/>
                  </a:lnTo>
                  <a:lnTo>
                    <a:pt x="229809" y="18995"/>
                  </a:lnTo>
                  <a:lnTo>
                    <a:pt x="0" y="18995"/>
                  </a:lnTo>
                  <a:close/>
                </a:path>
              </a:pathLst>
            </a:custGeom>
            <a:solidFill>
              <a:srgbClr val="002EFF"/>
            </a:solidFill>
          </p:spPr>
        </p:sp>
        <p:sp>
          <p:nvSpPr>
            <p:cNvPr name="TextBox 19" id="19"/>
            <p:cNvSpPr txBox="true"/>
            <p:nvPr/>
          </p:nvSpPr>
          <p:spPr>
            <a:xfrm>
              <a:off x="0" y="-57150"/>
              <a:ext cx="229809" cy="76145"/>
            </a:xfrm>
            <a:prstGeom prst="rect">
              <a:avLst/>
            </a:prstGeom>
          </p:spPr>
          <p:txBody>
            <a:bodyPr anchor="ctr" rtlCol="false" tIns="50800" lIns="50800" bIns="50800" rIns="50800"/>
            <a:lstStyle/>
            <a:p>
              <a:pPr algn="ctr">
                <a:lnSpc>
                  <a:spcPts val="1960"/>
                </a:lnSpc>
              </a:pPr>
            </a:p>
          </p:txBody>
        </p:sp>
      </p:grpSp>
      <p:grpSp>
        <p:nvGrpSpPr>
          <p:cNvPr name="Group 20" id="20"/>
          <p:cNvGrpSpPr/>
          <p:nvPr/>
        </p:nvGrpSpPr>
        <p:grpSpPr>
          <a:xfrm rot="0">
            <a:off x="636192" y="3660853"/>
            <a:ext cx="17097935" cy="6059832"/>
            <a:chOff x="0" y="0"/>
            <a:chExt cx="4503160" cy="1596005"/>
          </a:xfrm>
        </p:grpSpPr>
        <p:sp>
          <p:nvSpPr>
            <p:cNvPr name="Freeform 21" id="21"/>
            <p:cNvSpPr/>
            <p:nvPr/>
          </p:nvSpPr>
          <p:spPr>
            <a:xfrm flipH="false" flipV="false" rot="0">
              <a:off x="0" y="0"/>
              <a:ext cx="4503160" cy="1596005"/>
            </a:xfrm>
            <a:custGeom>
              <a:avLst/>
              <a:gdLst/>
              <a:ahLst/>
              <a:cxnLst/>
              <a:rect r="r" b="b" t="t" l="l"/>
              <a:pathLst>
                <a:path h="1596005" w="4503160">
                  <a:moveTo>
                    <a:pt x="11320" y="0"/>
                  </a:moveTo>
                  <a:lnTo>
                    <a:pt x="4491840" y="0"/>
                  </a:lnTo>
                  <a:cubicBezTo>
                    <a:pt x="4498092" y="0"/>
                    <a:pt x="4503160" y="5068"/>
                    <a:pt x="4503160" y="11320"/>
                  </a:cubicBezTo>
                  <a:lnTo>
                    <a:pt x="4503160" y="1584685"/>
                  </a:lnTo>
                  <a:cubicBezTo>
                    <a:pt x="4503160" y="1590937"/>
                    <a:pt x="4498092" y="1596005"/>
                    <a:pt x="4491840" y="1596005"/>
                  </a:cubicBezTo>
                  <a:lnTo>
                    <a:pt x="11320" y="1596005"/>
                  </a:lnTo>
                  <a:cubicBezTo>
                    <a:pt x="5068" y="1596005"/>
                    <a:pt x="0" y="1590937"/>
                    <a:pt x="0" y="1584685"/>
                  </a:cubicBezTo>
                  <a:lnTo>
                    <a:pt x="0" y="11320"/>
                  </a:lnTo>
                  <a:cubicBezTo>
                    <a:pt x="0" y="5068"/>
                    <a:pt x="5068" y="0"/>
                    <a:pt x="11320" y="0"/>
                  </a:cubicBezTo>
                  <a:close/>
                </a:path>
              </a:pathLst>
            </a:custGeom>
            <a:solidFill>
              <a:srgbClr val="141414"/>
            </a:solidFill>
            <a:ln w="9525" cap="rnd">
              <a:solidFill>
                <a:srgbClr val="525252"/>
              </a:solidFill>
              <a:prstDash val="solid"/>
              <a:round/>
            </a:ln>
          </p:spPr>
        </p:sp>
        <p:sp>
          <p:nvSpPr>
            <p:cNvPr name="TextBox 22" id="22"/>
            <p:cNvSpPr txBox="true"/>
            <p:nvPr/>
          </p:nvSpPr>
          <p:spPr>
            <a:xfrm>
              <a:off x="0" y="-57150"/>
              <a:ext cx="4503160" cy="1653155"/>
            </a:xfrm>
            <a:prstGeom prst="rect">
              <a:avLst/>
            </a:prstGeom>
          </p:spPr>
          <p:txBody>
            <a:bodyPr anchor="ctr" rtlCol="false" tIns="50800" lIns="50800" bIns="50800" rIns="50800"/>
            <a:lstStyle/>
            <a:p>
              <a:pPr algn="ctr">
                <a:lnSpc>
                  <a:spcPts val="1960"/>
                </a:lnSpc>
              </a:pPr>
            </a:p>
          </p:txBody>
        </p:sp>
      </p:grpSp>
      <p:grpSp>
        <p:nvGrpSpPr>
          <p:cNvPr name="Group 23" id="23"/>
          <p:cNvGrpSpPr/>
          <p:nvPr/>
        </p:nvGrpSpPr>
        <p:grpSpPr>
          <a:xfrm rot="0">
            <a:off x="4668897" y="8202762"/>
            <a:ext cx="1055538" cy="105553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EFF"/>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DAGxTbl8js0</dc:identifier>
  <dcterms:modified xsi:type="dcterms:W3CDTF">2011-08-01T06:04:30Z</dcterms:modified>
  <cp:revision>1</cp:revision>
  <dc:title>PEF QML</dc:title>
</cp:coreProperties>
</file>